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71" r:id="rId1"/>
  </p:sldMasterIdLst>
  <p:notesMasterIdLst>
    <p:notesMasterId r:id="rId50"/>
  </p:notesMasterIdLst>
  <p:sldIdLst>
    <p:sldId id="279" r:id="rId2"/>
    <p:sldId id="256" r:id="rId3"/>
    <p:sldId id="258" r:id="rId4"/>
    <p:sldId id="315" r:id="rId5"/>
    <p:sldId id="316" r:id="rId6"/>
    <p:sldId id="280" r:id="rId7"/>
    <p:sldId id="257" r:id="rId8"/>
    <p:sldId id="281" r:id="rId9"/>
    <p:sldId id="259" r:id="rId10"/>
    <p:sldId id="276" r:id="rId11"/>
    <p:sldId id="277" r:id="rId12"/>
    <p:sldId id="278" r:id="rId13"/>
    <p:sldId id="260" r:id="rId14"/>
    <p:sldId id="261" r:id="rId15"/>
    <p:sldId id="263" r:id="rId16"/>
    <p:sldId id="268" r:id="rId17"/>
    <p:sldId id="270" r:id="rId18"/>
    <p:sldId id="272" r:id="rId19"/>
    <p:sldId id="317" r:id="rId20"/>
    <p:sldId id="285" r:id="rId21"/>
    <p:sldId id="286" r:id="rId22"/>
    <p:sldId id="291" r:id="rId23"/>
    <p:sldId id="292" r:id="rId24"/>
    <p:sldId id="290" r:id="rId25"/>
    <p:sldId id="287" r:id="rId26"/>
    <p:sldId id="282" r:id="rId27"/>
    <p:sldId id="293" r:id="rId28"/>
    <p:sldId id="294" r:id="rId29"/>
    <p:sldId id="273" r:id="rId30"/>
    <p:sldId id="284" r:id="rId31"/>
    <p:sldId id="295" r:id="rId32"/>
    <p:sldId id="296" r:id="rId33"/>
    <p:sldId id="297" r:id="rId34"/>
    <p:sldId id="298" r:id="rId35"/>
    <p:sldId id="300" r:id="rId36"/>
    <p:sldId id="301" r:id="rId37"/>
    <p:sldId id="299" r:id="rId38"/>
    <p:sldId id="289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</p:sldIdLst>
  <p:sldSz cx="12192000" cy="6858000"/>
  <p:notesSz cx="6858000" cy="9144000"/>
  <p:embeddedFontLst>
    <p:embeddedFont>
      <p:font typeface="Constantia" panose="02030602050306030303" pitchFamily="18" charset="0"/>
      <p:regular r:id="rId51"/>
      <p:bold r:id="rId52"/>
      <p:italic r:id="rId53"/>
      <p:boldItalic r:id="rId54"/>
    </p:embeddedFont>
    <p:embeddedFont>
      <p:font typeface="Calibri Light" panose="020F0302020204030204" pitchFamily="34" charset="0"/>
      <p:regular r:id="rId55"/>
      <p:italic r:id="rId56"/>
    </p:embeddedFont>
    <p:embeddedFont>
      <p:font typeface="Airfool" panose="020B0604020202020204" charset="0"/>
      <p:regular r:id="rId57"/>
    </p:embeddedFont>
    <p:embeddedFont>
      <p:font typeface="Old Comedy" panose="020B0604020202020204" charset="0"/>
      <p:regular r:id="rId58"/>
    </p:embeddedFont>
    <p:embeddedFont>
      <p:font typeface="Segoe UI Historic" panose="020B0604020202020204" charset="0"/>
      <p:regular r:id="rId59"/>
    </p:embeddedFont>
    <p:embeddedFont>
      <p:font typeface="Isadora Cyr " panose="020B0604020202020204" charset="0"/>
      <p:regular r:id="rId60"/>
    </p:embeddedFont>
    <p:embeddedFont>
      <p:font typeface="Open Sans Extrabold" panose="020B0604020202020204" charset="0"/>
      <p:bold r:id="rId61"/>
      <p:boldItalic r:id="rId62"/>
    </p:embeddedFont>
    <p:embeddedFont>
      <p:font typeface="Calibri" panose="020F0502020204030204" pitchFamily="34" charset="0"/>
      <p:regular r:id="rId63"/>
      <p:bold r:id="rId64"/>
      <p:italic r:id="rId65"/>
      <p:boldItalic r:id="rId6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3642"/>
    <a:srgbClr val="00CC66"/>
    <a:srgbClr val="C83985"/>
    <a:srgbClr val="D4A625"/>
    <a:srgbClr val="FBEAE0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0A1B5D5-9B99-4C35-A422-299274C87663}" styleName="Среден стил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Светъл стил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44" autoAdjust="0"/>
    <p:restoredTop sz="92101" autoAdjust="0"/>
  </p:normalViewPr>
  <p:slideViewPr>
    <p:cSldViewPr>
      <p:cViewPr varScale="1">
        <p:scale>
          <a:sx n="68" d="100"/>
          <a:sy n="68" d="100"/>
        </p:scale>
        <p:origin x="1234" y="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8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3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5" Type="http://schemas.openxmlformats.org/officeDocument/2006/relationships/slide" Target="slides/slide4.xml"/><Relationship Id="rId61" Type="http://schemas.openxmlformats.org/officeDocument/2006/relationships/font" Target="fonts/font1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FD7193-34A1-4072-93A3-CCF865DFF6B5}" type="datetimeFigureOut">
              <a:rPr lang="bg-BG" smtClean="0"/>
              <a:t>16.5.2023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65BEFC-940F-4FA2-A46F-6BAFA82E287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77138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12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4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784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081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00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974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39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885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41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93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608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371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0.png"/><Relationship Id="rId7" Type="http://schemas.openxmlformats.org/officeDocument/2006/relationships/image" Target="../media/image8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81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jpeg"/><Relationship Id="rId5" Type="http://schemas.microsoft.com/office/2007/relationships/hdphoto" Target="../media/hdphoto4.wdp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g"/><Relationship Id="rId4" Type="http://schemas.openxmlformats.org/officeDocument/2006/relationships/image" Target="../media/image10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2.jpg"/><Relationship Id="rId4" Type="http://schemas.openxmlformats.org/officeDocument/2006/relationships/image" Target="../media/image12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32.png"/><Relationship Id="rId7" Type="http://schemas.openxmlformats.org/officeDocument/2006/relationships/image" Target="../media/image135.jpe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10" Type="http://schemas.openxmlformats.org/officeDocument/2006/relationships/image" Target="../media/image138.jpeg"/><Relationship Id="rId4" Type="http://schemas.microsoft.com/office/2007/relationships/hdphoto" Target="../media/hdphoto5.wdp"/><Relationship Id="rId9" Type="http://schemas.openxmlformats.org/officeDocument/2006/relationships/image" Target="../media/image13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6.png"/><Relationship Id="rId4" Type="http://schemas.openxmlformats.org/officeDocument/2006/relationships/image" Target="../media/image14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5" Type="http://schemas.openxmlformats.org/officeDocument/2006/relationships/image" Target="../media/image148.jpg"/><Relationship Id="rId4" Type="http://schemas.microsoft.com/office/2007/relationships/hdphoto" Target="../media/hdphoto6.wd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g"/><Relationship Id="rId3" Type="http://schemas.openxmlformats.org/officeDocument/2006/relationships/image" Target="../media/image150.jpeg"/><Relationship Id="rId7" Type="http://schemas.openxmlformats.org/officeDocument/2006/relationships/image" Target="../media/image154.jp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jpg"/><Relationship Id="rId5" Type="http://schemas.openxmlformats.org/officeDocument/2006/relationships/image" Target="../media/image152.jpeg"/><Relationship Id="rId4" Type="http://schemas.openxmlformats.org/officeDocument/2006/relationships/image" Target="../media/image151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g"/><Relationship Id="rId3" Type="http://schemas.openxmlformats.org/officeDocument/2006/relationships/image" Target="../media/image156.jpeg"/><Relationship Id="rId7" Type="http://schemas.openxmlformats.org/officeDocument/2006/relationships/image" Target="../media/image160.jpe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10" Type="http://schemas.microsoft.com/office/2007/relationships/hdphoto" Target="../media/hdphoto7.wdp"/><Relationship Id="rId4" Type="http://schemas.openxmlformats.org/officeDocument/2006/relationships/image" Target="../media/image157.jpeg"/><Relationship Id="rId9" Type="http://schemas.openxmlformats.org/officeDocument/2006/relationships/image" Target="../media/image16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67.jpeg"/><Relationship Id="rId7" Type="http://schemas.openxmlformats.org/officeDocument/2006/relationships/image" Target="../media/image171.jpe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jpg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g-slaveiche.com/index.php/%D0%B3%D1%80%D1%83%D0%BF%D0%B8/%D0%B3%D1%80%D1%83%D0%BF%D0%B0-%D0%BC%D0%B5%D1%87%D0%BE-%D0%BF%D1%83%D1%85" TargetMode="External"/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jpg"/><Relationship Id="rId10" Type="http://schemas.openxmlformats.org/officeDocument/2006/relationships/image" Target="../media/image27.jpg"/><Relationship Id="rId4" Type="http://schemas.openxmlformats.org/officeDocument/2006/relationships/image" Target="../media/image21.jpeg"/><Relationship Id="rId9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gif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>
            <a:extLst>
              <a:ext uri="{FF2B5EF4-FFF2-40B4-BE49-F238E27FC236}">
                <a16:creationId xmlns:a16="http://schemas.microsoft.com/office/drawing/2014/main" id="{28C45A08-7301-68A9-0280-A63A28B233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04903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800"/>
    </mc:Choice>
    <mc:Fallback xmlns="">
      <p:transition advTm="178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3D844085-5AF5-BD4F-96A0-5B2E93BA38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47"/>
            <a:ext cx="12191999" cy="6858000"/>
          </a:xfrm>
          <a:prstGeom prst="rect">
            <a:avLst/>
          </a:prstGeom>
        </p:spPr>
      </p:pic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E218564B-319C-F861-7707-C5F0A6F94FE8}"/>
              </a:ext>
            </a:extLst>
          </p:cNvPr>
          <p:cNvSpPr txBox="1"/>
          <p:nvPr/>
        </p:nvSpPr>
        <p:spPr>
          <a:xfrm>
            <a:off x="304800" y="304801"/>
            <a:ext cx="11506200" cy="4320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bg-BG" sz="16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 и задачи на педагогическия екип</a:t>
            </a:r>
            <a:endParaRPr lang="bg-BG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bg-BG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</a:t>
            </a:r>
            <a:r>
              <a:rPr lang="bg-BG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Повишаване качеството на обучение и възпитание чрез въвеждане, прилагане и методическо осигуряване на ДОС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bg-BG" sz="16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</a:t>
            </a:r>
            <a:r>
              <a:rPr lang="bg-BG" sz="16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bg-BG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Педагогическо взаимодействие, ориентирано към личността на детето за приемане и утвърждаване на национални и европейски ценности.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bg-BG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Създаване на позитивна предметна и материална среда за формиране на умения знания и навици за безпроблемно адаптиране към новата среда и към ученето.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bg-BG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Активна родителска съпричастност във възпитателно-образователния процес и при решаване на възникнали проблеми в детската градина / група.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bg-BG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bg-BG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Педагогическият екип на група „Мечо Пух“ работи прилагайки иновативни методи и технологии с децата, като паралелно с това се фокусира и върху теоретичните концепции на Жан </a:t>
            </a:r>
            <a:r>
              <a:rPr lang="bg-BG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Пиаже</a:t>
            </a:r>
            <a:r>
              <a:rPr lang="bg-BG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Л. С. </a:t>
            </a:r>
            <a:r>
              <a:rPr lang="bg-BG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Виготски</a:t>
            </a:r>
            <a:r>
              <a:rPr lang="bg-BG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 развитие на личността.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bg-BG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Картина 10" descr="Картина, която съдържа текст&#10;&#10;Описанието е генерирано автоматично">
            <a:extLst>
              <a:ext uri="{FF2B5EF4-FFF2-40B4-BE49-F238E27FC236}">
                <a16:creationId xmlns:a16="http://schemas.microsoft.com/office/drawing/2014/main" id="{B3F152BC-E662-0259-4179-0B4B597E5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280763"/>
            <a:ext cx="2590800" cy="255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7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3D844085-5AF5-BD4F-96A0-5B2E93BA38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62"/>
            <a:ext cx="12192000" cy="6858000"/>
          </a:xfrm>
          <a:prstGeom prst="rect">
            <a:avLst/>
          </a:prstGeom>
        </p:spPr>
      </p:pic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E218564B-319C-F861-7707-C5F0A6F94FE8}"/>
              </a:ext>
            </a:extLst>
          </p:cNvPr>
          <p:cNvSpPr txBox="1"/>
          <p:nvPr/>
        </p:nvSpPr>
        <p:spPr>
          <a:xfrm>
            <a:off x="381000" y="152400"/>
            <a:ext cx="11430000" cy="4591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400" b="1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Поставя се акцент за постигането на следните цели от педагогическия екип на групата:</a:t>
            </a:r>
            <a:endParaRPr lang="bg-BG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Да се създава среда за “учене през целия живот” върху основата на взаимно уважение и демократични принципи;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Да се формират нагласи за промяна, творческо въображение, правене на избор и критично мислене;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Да се изграждат умения за самостоятелно откриване и решаване на проблеми;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Да се стимулират способности за общуване и сътрудничество в малки и големи групи;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Да се осигуряват приемственост и дейности, свързани с темпа на детското развитие;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Да се осигуряват условия на децата да придобият научни, практически, нравствени умения и отговорности, за да се включат успешно в едно демократично общество.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Основните компоненти в нашата работа (индивидуален подход, осигуряване на възможности за избор на дейности, включване на семейството) се реализират чрез дейности, стимулиращи социалното, емоционалното, интелектуалното и физическото развитие на децата.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Педагогическият екип изгражда стимулираща развитието на детето предметно-пространствена среда, съответстваща на неговата индивидуалност и стил на учене, модел и ритъм на растеж и специфичната му семейна среда.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Индивидуализирането се осъществява чрез специално изградена вътрешна и външна педагогическа среда, в която са организирани кътове за дейности, стимулиращи правото на избор, самостоятелност и отговорност.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bg-BG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BEE020C2-34C6-06C2-23C9-F501205C52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019" y="4495800"/>
            <a:ext cx="4022381" cy="233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77283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3D844085-5AF5-BD4F-96A0-5B2E93BA38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62"/>
            <a:ext cx="12192000" cy="6858000"/>
          </a:xfrm>
          <a:prstGeom prst="rect">
            <a:avLst/>
          </a:prstGeom>
        </p:spPr>
      </p:pic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E218564B-319C-F861-7707-C5F0A6F94FE8}"/>
              </a:ext>
            </a:extLst>
          </p:cNvPr>
          <p:cNvSpPr txBox="1"/>
          <p:nvPr/>
        </p:nvSpPr>
        <p:spPr>
          <a:xfrm>
            <a:off x="533400" y="457200"/>
            <a:ext cx="9448800" cy="3119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bg-BG" sz="1600" b="1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на семейството</a:t>
            </a:r>
            <a:endParaRPr lang="bg-BG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bg-BG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Педагогическия екип отчита факта, че семействата имат голямо влияние върху децата и са техните първи възпитатели. Ето защо се утвърждава и подпомага включването им в дейностите на детската градина. Изключително важно е взаимодействието и доброволното партньорство между педагогическия екип, децата и семействата. Съобразно създалата се епидемична обстановка насочваме вниманието си и към виртуална комуникация в електронна среда, като активно използваме възможностите на социалните мрежи.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bg-BG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bg-BG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Ето избрани моменти от нашата съвместна работа при обучението на децата.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bg-BG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Картина 3" descr="Картина, която съдържа текст, кралица&#10;&#10;Описанието е генерирано автоматично">
            <a:extLst>
              <a:ext uri="{FF2B5EF4-FFF2-40B4-BE49-F238E27FC236}">
                <a16:creationId xmlns:a16="http://schemas.microsoft.com/office/drawing/2014/main" id="{D58F9B00-A7F6-ABE6-C519-F808DC0F3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391" y="2133600"/>
            <a:ext cx="3444709" cy="456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738462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1701D247-7F2A-8D8B-8303-4BB5C26F9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467909"/>
            <a:ext cx="7162800" cy="715962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bg-BG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Дневен режим – организация на деня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82264C47-AD99-F63E-0E38-1674C00DC7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1460384"/>
              </p:ext>
            </p:extLst>
          </p:nvPr>
        </p:nvGraphicFramePr>
        <p:xfrm>
          <a:off x="1219200" y="1478280"/>
          <a:ext cx="6579432" cy="390144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{10A1B5D5-9B99-4C35-A422-299274C87663}</a:tableStyleId>
              </a:tblPr>
              <a:tblGrid>
                <a:gridCol w="1685220">
                  <a:extLst>
                    <a:ext uri="{9D8B030D-6E8A-4147-A177-3AD203B41FA5}">
                      <a16:colId xmlns:a16="http://schemas.microsoft.com/office/drawing/2014/main" val="1998664776"/>
                    </a:ext>
                  </a:extLst>
                </a:gridCol>
                <a:gridCol w="4894212">
                  <a:extLst>
                    <a:ext uri="{9D8B030D-6E8A-4147-A177-3AD203B41FA5}">
                      <a16:colId xmlns:a16="http://schemas.microsoft.com/office/drawing/2014/main" val="2897683174"/>
                    </a:ext>
                  </a:extLst>
                </a:gridCol>
              </a:tblGrid>
              <a:tr h="385451">
                <a:tc>
                  <a:txBody>
                    <a:bodyPr/>
                    <a:lstStyle/>
                    <a:p>
                      <a:pPr algn="ctr"/>
                      <a:r>
                        <a:rPr lang="bg-BG" sz="1600" b="1">
                          <a:solidFill>
                            <a:srgbClr val="000000"/>
                          </a:solidFill>
                          <a:effectLst/>
                        </a:rPr>
                        <a:t>Часови интервал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1600" b="1" dirty="0">
                          <a:solidFill>
                            <a:srgbClr val="000000"/>
                          </a:solidFill>
                          <a:effectLst/>
                        </a:rPr>
                        <a:t>Основни и допълнителни форми на педагогическо взаимодействие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4646553"/>
                  </a:ext>
                </a:extLst>
              </a:tr>
              <a:tr h="337270">
                <a:tc>
                  <a:txBody>
                    <a:bodyPr/>
                    <a:lstStyle/>
                    <a:p>
                      <a:pPr algn="ctr"/>
                      <a:r>
                        <a:rPr lang="bg-BG" sz="1400">
                          <a:solidFill>
                            <a:srgbClr val="000000"/>
                          </a:solidFill>
                          <a:effectLst/>
                        </a:rPr>
                        <a:t>6:00 – 8: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r>
                        <a:rPr lang="bg-BG" sz="140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bg-BG" sz="1400">
                          <a:solidFill>
                            <a:srgbClr val="000000"/>
                          </a:solidFill>
                          <a:effectLst/>
                        </a:rPr>
                        <a:t>Прием на децата; дейности по избор на децата; дейности, организирани от детския учител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10370516"/>
                  </a:ext>
                </a:extLst>
              </a:tr>
              <a:tr h="168635">
                <a:tc>
                  <a:txBody>
                    <a:bodyPr/>
                    <a:lstStyle/>
                    <a:p>
                      <a:pPr algn="ctr"/>
                      <a:r>
                        <a:rPr lang="bg-BG" sz="1400">
                          <a:solidFill>
                            <a:srgbClr val="000000"/>
                          </a:solidFill>
                          <a:effectLst/>
                        </a:rPr>
                        <a:t>8:45 – 8:55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bg-BG" sz="1400">
                          <a:solidFill>
                            <a:srgbClr val="000000"/>
                          </a:solidFill>
                          <a:effectLst/>
                        </a:rPr>
                        <a:t>Утринно раздвижване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65276314"/>
                  </a:ext>
                </a:extLst>
              </a:tr>
              <a:tr h="168635">
                <a:tc>
                  <a:txBody>
                    <a:bodyPr/>
                    <a:lstStyle/>
                    <a:p>
                      <a:pPr algn="ctr"/>
                      <a:r>
                        <a:rPr lang="bg-BG" sz="1400">
                          <a:solidFill>
                            <a:srgbClr val="000000"/>
                          </a:solidFill>
                          <a:effectLst/>
                        </a:rPr>
                        <a:t>8:55 – 9:30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bg-BG" sz="1400">
                          <a:solidFill>
                            <a:srgbClr val="000000"/>
                          </a:solidFill>
                          <a:effectLst/>
                        </a:rPr>
                        <a:t>Подготовка за закуска и закуска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18719143"/>
                  </a:ext>
                </a:extLst>
              </a:tr>
              <a:tr h="168635">
                <a:tc>
                  <a:txBody>
                    <a:bodyPr/>
                    <a:lstStyle/>
                    <a:p>
                      <a:pPr algn="ctr"/>
                      <a:r>
                        <a:rPr lang="bg-BG" sz="1400">
                          <a:solidFill>
                            <a:srgbClr val="000000"/>
                          </a:solidFill>
                          <a:effectLst/>
                        </a:rPr>
                        <a:t>9:30 – 10:00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bg-BG" sz="1400">
                          <a:solidFill>
                            <a:srgbClr val="000000"/>
                          </a:solidFill>
                          <a:effectLst/>
                        </a:rPr>
                        <a:t>Педагогически ситуации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52570447"/>
                  </a:ext>
                </a:extLst>
              </a:tr>
              <a:tr h="168635">
                <a:tc>
                  <a:txBody>
                    <a:bodyPr/>
                    <a:lstStyle/>
                    <a:p>
                      <a:pPr algn="ctr"/>
                      <a:r>
                        <a:rPr lang="bg-BG" sz="1400">
                          <a:solidFill>
                            <a:srgbClr val="000000"/>
                          </a:solidFill>
                          <a:effectLst/>
                        </a:rPr>
                        <a:t>10:00 – 10:15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bg-BG" sz="1400">
                          <a:solidFill>
                            <a:srgbClr val="000000"/>
                          </a:solidFill>
                          <a:effectLst/>
                        </a:rPr>
                        <a:t>Подкрепителна закуска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9077207"/>
                  </a:ext>
                </a:extLst>
              </a:tr>
              <a:tr h="168635">
                <a:tc>
                  <a:txBody>
                    <a:bodyPr/>
                    <a:lstStyle/>
                    <a:p>
                      <a:pPr algn="ctr"/>
                      <a:r>
                        <a:rPr lang="bg-BG" sz="1400">
                          <a:solidFill>
                            <a:srgbClr val="000000"/>
                          </a:solidFill>
                          <a:effectLst/>
                        </a:rPr>
                        <a:t>10:15 – 11:45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bg-BG" sz="1400">
                          <a:solidFill>
                            <a:srgbClr val="000000"/>
                          </a:solidFill>
                          <a:effectLst/>
                        </a:rPr>
                        <a:t>Дейности по избор на децата; разходки и игри на открито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74109276"/>
                  </a:ext>
                </a:extLst>
              </a:tr>
              <a:tr h="168635">
                <a:tc>
                  <a:txBody>
                    <a:bodyPr/>
                    <a:lstStyle/>
                    <a:p>
                      <a:pPr algn="ctr"/>
                      <a:r>
                        <a:rPr lang="bg-BG" sz="1400">
                          <a:solidFill>
                            <a:srgbClr val="000000"/>
                          </a:solidFill>
                          <a:effectLst/>
                        </a:rPr>
                        <a:t>11:45 – 12:00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bg-BG" sz="1400">
                          <a:solidFill>
                            <a:srgbClr val="000000"/>
                          </a:solidFill>
                          <a:effectLst/>
                        </a:rPr>
                        <a:t>Подготовка за обяд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78761114"/>
                  </a:ext>
                </a:extLst>
              </a:tr>
              <a:tr h="168635">
                <a:tc>
                  <a:txBody>
                    <a:bodyPr/>
                    <a:lstStyle/>
                    <a:p>
                      <a:pPr algn="ctr"/>
                      <a:r>
                        <a:rPr lang="bg-BG" sz="1400">
                          <a:solidFill>
                            <a:srgbClr val="000000"/>
                          </a:solidFill>
                          <a:effectLst/>
                        </a:rPr>
                        <a:t>12:00 – 13:00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bg-BG" sz="1400">
                          <a:solidFill>
                            <a:srgbClr val="000000"/>
                          </a:solidFill>
                          <a:effectLst/>
                        </a:rPr>
                        <a:t>Обяд и подготовка за сън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01875452"/>
                  </a:ext>
                </a:extLst>
              </a:tr>
              <a:tr h="168635">
                <a:tc>
                  <a:txBody>
                    <a:bodyPr/>
                    <a:lstStyle/>
                    <a:p>
                      <a:pPr algn="ctr"/>
                      <a:r>
                        <a:rPr lang="bg-BG" sz="1400">
                          <a:solidFill>
                            <a:srgbClr val="000000"/>
                          </a:solidFill>
                          <a:effectLst/>
                        </a:rPr>
                        <a:t>13:00 – 15:10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bg-BG" sz="1400">
                          <a:solidFill>
                            <a:srgbClr val="000000"/>
                          </a:solidFill>
                          <a:effectLst/>
                        </a:rPr>
                        <a:t>Следобеден сън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2537968"/>
                  </a:ext>
                </a:extLst>
              </a:tr>
              <a:tr h="168635">
                <a:tc>
                  <a:txBody>
                    <a:bodyPr/>
                    <a:lstStyle/>
                    <a:p>
                      <a:pPr algn="ctr"/>
                      <a:r>
                        <a:rPr lang="bg-BG" sz="1400">
                          <a:solidFill>
                            <a:srgbClr val="000000"/>
                          </a:solidFill>
                          <a:effectLst/>
                        </a:rPr>
                        <a:t>15:10 – 15:40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bg-BG" sz="1400">
                          <a:solidFill>
                            <a:srgbClr val="000000"/>
                          </a:solidFill>
                          <a:effectLst/>
                        </a:rPr>
                        <a:t>Събуждане и тоалет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256053"/>
                  </a:ext>
                </a:extLst>
              </a:tr>
              <a:tr h="168635">
                <a:tc>
                  <a:txBody>
                    <a:bodyPr/>
                    <a:lstStyle/>
                    <a:p>
                      <a:pPr algn="ctr"/>
                      <a:r>
                        <a:rPr lang="bg-BG" sz="1400">
                          <a:solidFill>
                            <a:srgbClr val="000000"/>
                          </a:solidFill>
                          <a:effectLst/>
                        </a:rPr>
                        <a:t>15:40 – 16:10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bg-BG" sz="1400">
                          <a:solidFill>
                            <a:srgbClr val="000000"/>
                          </a:solidFill>
                          <a:effectLst/>
                        </a:rPr>
                        <a:t>Следобедна закуска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51005692"/>
                  </a:ext>
                </a:extLst>
              </a:tr>
              <a:tr h="337270">
                <a:tc>
                  <a:txBody>
                    <a:bodyPr/>
                    <a:lstStyle/>
                    <a:p>
                      <a:pPr algn="ctr"/>
                      <a:r>
                        <a:rPr lang="bg-BG" sz="1400">
                          <a:solidFill>
                            <a:srgbClr val="000000"/>
                          </a:solidFill>
                          <a:effectLst/>
                        </a:rPr>
                        <a:t>16:10 – 18:00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bg-BG" sz="1400">
                          <a:solidFill>
                            <a:srgbClr val="000000"/>
                          </a:solidFill>
                          <a:effectLst/>
                        </a:rPr>
                        <a:t>Дейности по избор на децата; игри на открито (при възможност); изпращане на децата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089358"/>
                  </a:ext>
                </a:extLst>
              </a:tr>
              <a:tr h="337270">
                <a:tc>
                  <a:txBody>
                    <a:bodyPr/>
                    <a:lstStyle/>
                    <a:p>
                      <a:pPr algn="ctr"/>
                      <a:r>
                        <a:rPr lang="bg-BG" sz="1400">
                          <a:solidFill>
                            <a:srgbClr val="000000"/>
                          </a:solidFill>
                          <a:effectLst/>
                        </a:rPr>
                        <a:t>18:00 – 18:45 </a:t>
                      </a:r>
                      <a:endParaRPr lang="bg-BG" sz="1200">
                        <a:effectLst/>
                      </a:endParaRPr>
                    </a:p>
                    <a:p>
                      <a:pPr algn="ctr"/>
                      <a:r>
                        <a:rPr lang="bg-BG" sz="1400">
                          <a:solidFill>
                            <a:srgbClr val="000000"/>
                          </a:solidFill>
                          <a:effectLst/>
                        </a:rPr>
                        <a:t>(всяка сряда)</a:t>
                      </a:r>
                      <a:endParaRPr lang="bg-BG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bg-BG" sz="1400" dirty="0">
                          <a:solidFill>
                            <a:srgbClr val="000000"/>
                          </a:solidFill>
                          <a:effectLst/>
                        </a:rPr>
                        <a:t>Консултации с родителите</a:t>
                      </a:r>
                      <a:endParaRPr lang="bg-BG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31084717"/>
                  </a:ext>
                </a:extLst>
              </a:tr>
            </a:tbl>
          </a:graphicData>
        </a:graphic>
      </p:graphicFrame>
      <p:pic>
        <p:nvPicPr>
          <p:cNvPr id="5" name="Картина 4" descr="Картина, която съдържа украсен&#10;&#10;Описанието е генерирано автоматично">
            <a:extLst>
              <a:ext uri="{FF2B5EF4-FFF2-40B4-BE49-F238E27FC236}">
                <a16:creationId xmlns:a16="http://schemas.microsoft.com/office/drawing/2014/main" id="{5B9107BC-F607-1D2E-1447-4EE3811EA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165231"/>
            <a:ext cx="4273299" cy="318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03667"/>
      </p:ext>
    </p:extLst>
  </p:cSld>
  <p:clrMapOvr>
    <a:masterClrMapping/>
  </p:clrMapOvr>
  <p:transition spd="slow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1545EB81-B2D5-44DA-B4D4-6B16B224D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8" y="-6159"/>
            <a:ext cx="12192198" cy="68641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60116"/>
            <a:ext cx="6705600" cy="715962"/>
          </a:xfrm>
        </p:spPr>
        <p:txBody>
          <a:bodyPr>
            <a:normAutofit/>
          </a:bodyPr>
          <a:lstStyle/>
          <a:p>
            <a:r>
              <a:rPr lang="bg-BG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bg-BG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_Presentum" panose="04040704070802020202" pitchFamily="82" charset="-52"/>
                <a:cs typeface="Times New Roman" panose="02020603050405020304" pitchFamily="18" charset="0"/>
              </a:rPr>
              <a:t>С Е Д М И Ч Н А   П Р О Г Р А М 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838203"/>
            <a:ext cx="8686800" cy="5364163"/>
          </a:xfrm>
        </p:spPr>
        <p:txBody>
          <a:bodyPr/>
          <a:lstStyle/>
          <a:p>
            <a:pPr marL="0" indent="0">
              <a:buNone/>
            </a:pPr>
            <a:r>
              <a:rPr lang="bg-BG" dirty="0"/>
              <a:t>     </a:t>
            </a:r>
            <a:r>
              <a:rPr lang="bg-BG" sz="24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Седмично разпределение на ситуациите в 1-ва група</a:t>
            </a:r>
          </a:p>
          <a:p>
            <a:pPr marL="0" indent="0">
              <a:buNone/>
            </a:pPr>
            <a:r>
              <a:rPr lang="bg-BG" sz="24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„Мечо Пух“ – 2022- 2023 година</a:t>
            </a:r>
          </a:p>
          <a:p>
            <a:pPr marL="0" indent="0">
              <a:buNone/>
            </a:pPr>
            <a:r>
              <a:rPr lang="bg-BG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bg-BG" b="1" dirty="0"/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4F701E1D-860E-34B3-1D33-FA8B1951FB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895475"/>
            <a:ext cx="8229600" cy="430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12783"/>
      </p:ext>
    </p:extLst>
  </p:cSld>
  <p:clrMapOvr>
    <a:masterClrMapping/>
  </p:clrMapOvr>
  <p:transition spd="slow"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77FAD5A8-5E57-B284-D9E0-198E3F5DF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62" y="-297"/>
            <a:ext cx="12197862" cy="68582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769" y="401945"/>
            <a:ext cx="7086600" cy="792162"/>
          </a:xfrm>
        </p:spPr>
        <p:txBody>
          <a:bodyPr>
            <a:normAutofit/>
          </a:bodyPr>
          <a:lstStyle/>
          <a:p>
            <a:r>
              <a:rPr lang="bg-BG" sz="3200" b="1" i="1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           </a:t>
            </a:r>
            <a:r>
              <a:rPr lang="bg-BG" sz="3200" b="1" i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Добре дошли при нас !</a:t>
            </a:r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8B3751EF-6118-935D-0D8E-AC682909F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632" y="1066800"/>
            <a:ext cx="8556736" cy="492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077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770717E7-4B73-3BDD-1956-6ED5E851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328"/>
            <a:ext cx="12192000" cy="68993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451338"/>
            <a:ext cx="7886700" cy="533399"/>
          </a:xfrm>
        </p:spPr>
        <p:txBody>
          <a:bodyPr>
            <a:normAutofit/>
          </a:bodyPr>
          <a:lstStyle/>
          <a:p>
            <a:pPr algn="ctr"/>
            <a:r>
              <a:rPr lang="bg-BG" sz="3200" b="1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Добре  дошли при нас !</a:t>
            </a:r>
            <a:endParaRPr lang="bg-BG" sz="32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910885"/>
            <a:ext cx="9360511" cy="464819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bg-BG" dirty="0"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               </a:t>
            </a:r>
            <a:r>
              <a:rPr lang="bg-BG" sz="2000" dirty="0">
                <a:solidFill>
                  <a:srgbClr val="002060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Ние –екипът на групата  сме убедени,  че всяко дете е уникално и  нашите  усилия са насочени да развиваме силните  му страни.</a:t>
            </a:r>
          </a:p>
          <a:p>
            <a:pPr>
              <a:lnSpc>
                <a:spcPct val="150000"/>
              </a:lnSpc>
            </a:pPr>
            <a:r>
              <a:rPr lang="bg-BG" sz="2000" dirty="0">
                <a:solidFill>
                  <a:srgbClr val="002060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    </a:t>
            </a:r>
            <a:r>
              <a:rPr lang="bg-BG" sz="2000" b="1" u="sng" dirty="0">
                <a:solidFill>
                  <a:srgbClr val="002060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УВАЖАВАМЕ</a:t>
            </a:r>
            <a:r>
              <a:rPr lang="bg-BG" sz="2000" dirty="0">
                <a:solidFill>
                  <a:srgbClr val="002060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  уникалността и потенциала на всяко дете от нашата група.</a:t>
            </a:r>
          </a:p>
          <a:p>
            <a:pPr>
              <a:lnSpc>
                <a:spcPct val="150000"/>
              </a:lnSpc>
            </a:pPr>
            <a:r>
              <a:rPr lang="bg-BG" sz="2000" b="1" dirty="0">
                <a:solidFill>
                  <a:srgbClr val="002060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         Саздали сме социална група в </a:t>
            </a:r>
            <a:r>
              <a:rPr lang="en-US" sz="2000" b="1" dirty="0">
                <a:solidFill>
                  <a:srgbClr val="002060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 </a:t>
            </a:r>
            <a:r>
              <a:rPr lang="en-US" sz="2000" b="1" u="sng" dirty="0">
                <a:solidFill>
                  <a:srgbClr val="002060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Facebook</a:t>
            </a:r>
            <a:r>
              <a:rPr lang="bg-BG" sz="2000" b="1" dirty="0">
                <a:solidFill>
                  <a:srgbClr val="002060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, в  която запознаваме </a:t>
            </a:r>
            <a:r>
              <a:rPr lang="bg-BG" sz="2000" dirty="0">
                <a:solidFill>
                  <a:srgbClr val="002060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родителите с  обучението, възпитанието и  социализацията, която се извършва в групата.  Запознаваме ги с резултатите и успехите, които показват техните деца.</a:t>
            </a:r>
            <a:endParaRPr lang="bg-BG" sz="2000" dirty="0"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4F5BC6C1-7EDD-3B72-B870-5F6E39D508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7306">
            <a:off x="4305972" y="3969699"/>
            <a:ext cx="4805501" cy="252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63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407612"/>
            <a:ext cx="7886700" cy="533399"/>
          </a:xfrm>
        </p:spPr>
        <p:txBody>
          <a:bodyPr>
            <a:normAutofit/>
          </a:bodyPr>
          <a:lstStyle/>
          <a:p>
            <a:r>
              <a:rPr lang="bg-BG" sz="2400" dirty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bg-BG" sz="2400" b="1" dirty="0">
                <a:solidFill>
                  <a:srgbClr val="FF0000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Първа  есен  в детската  градина </a:t>
            </a:r>
            <a:endParaRPr lang="bg-BG" sz="2400" b="1" dirty="0"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r="1467"/>
          <a:stretch/>
        </p:blipFill>
        <p:spPr>
          <a:xfrm>
            <a:off x="2971800" y="1065930"/>
            <a:ext cx="2920285" cy="2256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9" name="Правоъгълник: със заоблени ъгли 18">
            <a:extLst>
              <a:ext uri="{FF2B5EF4-FFF2-40B4-BE49-F238E27FC236}">
                <a16:creationId xmlns:a16="http://schemas.microsoft.com/office/drawing/2014/main" id="{98C2F1F9-5E40-EE47-6D5B-A58D3E5491DD}"/>
              </a:ext>
            </a:extLst>
          </p:cNvPr>
          <p:cNvSpPr/>
          <p:nvPr/>
        </p:nvSpPr>
        <p:spPr>
          <a:xfrm>
            <a:off x="8657216" y="2987399"/>
            <a:ext cx="2564456" cy="3278653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" b="1587"/>
          <a:stretch/>
        </p:blipFill>
        <p:spPr>
          <a:xfrm>
            <a:off x="8804540" y="941011"/>
            <a:ext cx="2376770" cy="17259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D14F28AC-E7A9-5A5D-1EDE-FBA5F6C03F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" r="667"/>
          <a:stretch/>
        </p:blipFill>
        <p:spPr>
          <a:xfrm>
            <a:off x="1087542" y="3886200"/>
            <a:ext cx="3033430" cy="22909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1" name="Текстово поле 20">
            <a:extLst>
              <a:ext uri="{FF2B5EF4-FFF2-40B4-BE49-F238E27FC236}">
                <a16:creationId xmlns:a16="http://schemas.microsoft.com/office/drawing/2014/main" id="{89E17757-BDF9-9B8D-98C7-CE73B7DDD3C2}"/>
              </a:ext>
            </a:extLst>
          </p:cNvPr>
          <p:cNvSpPr txBox="1"/>
          <p:nvPr/>
        </p:nvSpPr>
        <p:spPr>
          <a:xfrm>
            <a:off x="5930223" y="941011"/>
            <a:ext cx="28545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„</a:t>
            </a:r>
            <a:r>
              <a:rPr lang="bg-BG" b="0" i="0" dirty="0">
                <a:solidFill>
                  <a:srgbClr val="050505"/>
                </a:solidFill>
                <a:effectLst/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Направих си сама туршия</a:t>
            </a:r>
          </a:p>
          <a:p>
            <a:r>
              <a:rPr lang="bg-BG" b="0" i="0" dirty="0">
                <a:solidFill>
                  <a:srgbClr val="050505"/>
                </a:solidFill>
                <a:effectLst/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и в мазето ще я скрия.</a:t>
            </a:r>
          </a:p>
          <a:p>
            <a:r>
              <a:rPr lang="bg-BG" b="0" i="0" dirty="0">
                <a:solidFill>
                  <a:srgbClr val="050505"/>
                </a:solidFill>
                <a:effectLst/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В кофичката за игра</a:t>
            </a:r>
          </a:p>
          <a:p>
            <a:r>
              <a:rPr lang="bg-BG" b="0" i="0" dirty="0">
                <a:solidFill>
                  <a:srgbClr val="050505"/>
                </a:solidFill>
                <a:effectLst/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тя цяла се побра.</a:t>
            </a:r>
          </a:p>
          <a:p>
            <a:r>
              <a:rPr lang="bg-BG" b="0" i="0" dirty="0">
                <a:solidFill>
                  <a:srgbClr val="050505"/>
                </a:solidFill>
                <a:effectLst/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Гледах мама как я прави</a:t>
            </a:r>
          </a:p>
          <a:p>
            <a:r>
              <a:rPr lang="bg-BG" b="0" i="0" dirty="0">
                <a:solidFill>
                  <a:srgbClr val="050505"/>
                </a:solidFill>
                <a:effectLst/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и избрах пиперки здрави,</a:t>
            </a:r>
          </a:p>
          <a:p>
            <a:r>
              <a:rPr lang="bg-BG" b="0" i="0" dirty="0">
                <a:solidFill>
                  <a:srgbClr val="050505"/>
                </a:solidFill>
                <a:effectLst/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краставички, магданоз.</a:t>
            </a:r>
          </a:p>
          <a:p>
            <a:r>
              <a:rPr lang="bg-BG" b="0" i="0" dirty="0">
                <a:solidFill>
                  <a:srgbClr val="050505"/>
                </a:solidFill>
                <a:effectLst/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сложих и оцет и сол.</a:t>
            </a:r>
          </a:p>
          <a:p>
            <a:r>
              <a:rPr lang="bg-BG" b="0" i="0" dirty="0">
                <a:solidFill>
                  <a:srgbClr val="050505"/>
                </a:solidFill>
                <a:effectLst/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Та когато дойде зима и за куклите да има.”</a:t>
            </a:r>
          </a:p>
        </p:txBody>
      </p:sp>
      <p:sp>
        <p:nvSpPr>
          <p:cNvPr id="22" name="Текстово поле 21">
            <a:extLst>
              <a:ext uri="{FF2B5EF4-FFF2-40B4-BE49-F238E27FC236}">
                <a16:creationId xmlns:a16="http://schemas.microsoft.com/office/drawing/2014/main" id="{5BC4D50B-C79A-25F5-E65F-B1C780252C2D}"/>
              </a:ext>
            </a:extLst>
          </p:cNvPr>
          <p:cNvSpPr txBox="1"/>
          <p:nvPr/>
        </p:nvSpPr>
        <p:spPr>
          <a:xfrm>
            <a:off x="1087542" y="1835146"/>
            <a:ext cx="2071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Учим  правилата</a:t>
            </a:r>
          </a:p>
          <a:p>
            <a:r>
              <a:rPr lang="bg-BG" dirty="0"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 за движение</a:t>
            </a:r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8BBD11B4-0517-4B0E-1664-5A9AB947AE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7965" y="4416971"/>
            <a:ext cx="1351982" cy="184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61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481022"/>
            <a:ext cx="7886700" cy="457200"/>
          </a:xfrm>
        </p:spPr>
        <p:txBody>
          <a:bodyPr>
            <a:normAutofit/>
          </a:bodyPr>
          <a:lstStyle/>
          <a:p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bg-BG" sz="2400" b="1" dirty="0">
                <a:solidFill>
                  <a:srgbClr val="FF0000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Весели  игри  и  занимания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8" b="20918"/>
          <a:stretch/>
        </p:blipFill>
        <p:spPr>
          <a:xfrm>
            <a:off x="1528510" y="1752600"/>
            <a:ext cx="3733800" cy="289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3" b="6323"/>
          <a:stretch/>
        </p:blipFill>
        <p:spPr>
          <a:xfrm>
            <a:off x="7341377" y="3563815"/>
            <a:ext cx="3651346" cy="2392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Текстово поле 7">
            <a:extLst>
              <a:ext uri="{FF2B5EF4-FFF2-40B4-BE49-F238E27FC236}">
                <a16:creationId xmlns:a16="http://schemas.microsoft.com/office/drawing/2014/main" id="{81AC2A41-29C9-D1C0-0ACC-5125D0064AE9}"/>
              </a:ext>
            </a:extLst>
          </p:cNvPr>
          <p:cNvSpPr txBox="1"/>
          <p:nvPr/>
        </p:nvSpPr>
        <p:spPr>
          <a:xfrm>
            <a:off x="1528510" y="1111847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>
                <a:solidFill>
                  <a:srgbClr val="002060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Весели игри</a:t>
            </a:r>
          </a:p>
        </p:txBody>
      </p:sp>
      <p:sp>
        <p:nvSpPr>
          <p:cNvPr id="14" name="Текстово поле 13">
            <a:extLst>
              <a:ext uri="{FF2B5EF4-FFF2-40B4-BE49-F238E27FC236}">
                <a16:creationId xmlns:a16="http://schemas.microsoft.com/office/drawing/2014/main" id="{18C7D721-DAC3-1A35-898D-DEFCB843F36E}"/>
              </a:ext>
            </a:extLst>
          </p:cNvPr>
          <p:cNvSpPr txBox="1"/>
          <p:nvPr/>
        </p:nvSpPr>
        <p:spPr>
          <a:xfrm>
            <a:off x="8229600" y="1253300"/>
            <a:ext cx="31919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002060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Първата</a:t>
            </a:r>
            <a:r>
              <a:rPr lang="ru-RU" dirty="0">
                <a:solidFill>
                  <a:srgbClr val="002060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  ни </a:t>
            </a:r>
            <a:r>
              <a:rPr lang="ru-RU" dirty="0" err="1">
                <a:solidFill>
                  <a:srgbClr val="002060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колективна</a:t>
            </a:r>
            <a:r>
              <a:rPr lang="ru-RU" dirty="0">
                <a:solidFill>
                  <a:srgbClr val="002060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  </a:t>
            </a:r>
          </a:p>
          <a:p>
            <a:r>
              <a:rPr lang="ru-RU" dirty="0" err="1">
                <a:solidFill>
                  <a:srgbClr val="002060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апликация</a:t>
            </a:r>
            <a:r>
              <a:rPr lang="ru-RU" dirty="0">
                <a:solidFill>
                  <a:srgbClr val="002060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 ,,</a:t>
            </a:r>
            <a:r>
              <a:rPr lang="ru-RU" dirty="0" err="1">
                <a:solidFill>
                  <a:srgbClr val="002060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Дърво</a:t>
            </a:r>
            <a:r>
              <a:rPr lang="ru-RU" dirty="0">
                <a:solidFill>
                  <a:srgbClr val="002060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 в </a:t>
            </a:r>
            <a:r>
              <a:rPr lang="ru-RU" dirty="0" err="1">
                <a:solidFill>
                  <a:srgbClr val="002060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кутия</a:t>
            </a:r>
            <a:r>
              <a:rPr lang="bg-BG" dirty="0">
                <a:solidFill>
                  <a:srgbClr val="002060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“</a:t>
            </a:r>
            <a:endParaRPr lang="ru-RU" dirty="0">
              <a:solidFill>
                <a:srgbClr val="002060"/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018" r="-42018" b="9981"/>
          <a:stretch/>
        </p:blipFill>
        <p:spPr>
          <a:xfrm>
            <a:off x="5283283" y="1041216"/>
            <a:ext cx="3883767" cy="2532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Картина 16" descr="Картина, която съдържа текст&#10;&#10;Описанието е генерирано автоматично">
            <a:extLst>
              <a:ext uri="{FF2B5EF4-FFF2-40B4-BE49-F238E27FC236}">
                <a16:creationId xmlns:a16="http://schemas.microsoft.com/office/drawing/2014/main" id="{2E6E4719-6E3E-F21C-0C92-ECEDF2BB05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181601"/>
            <a:ext cx="2857219" cy="219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73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F698472-07D6-3B85-2C31-C399C4658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457200"/>
            <a:ext cx="7886700" cy="1066799"/>
          </a:xfrm>
        </p:spPr>
        <p:txBody>
          <a:bodyPr>
            <a:normAutofit fontScale="90000"/>
          </a:bodyPr>
          <a:lstStyle/>
          <a:p>
            <a:r>
              <a:rPr lang="bg-BG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bg-BG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Планирани  инициативи с родителите  </a:t>
            </a:r>
            <a:br>
              <a:rPr lang="bg-BG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g-BG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за 2022/2023 година:</a:t>
            </a:r>
            <a:endParaRPr lang="bg-BG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BA3E905-207E-63BE-F4B0-ADC14F409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81958" y="1975658"/>
            <a:ext cx="7886700" cy="3276600"/>
          </a:xfrm>
        </p:spPr>
        <p:txBody>
          <a:bodyPr/>
          <a:lstStyle/>
          <a:p>
            <a:pPr marL="285750" indent="-285750">
              <a:buFont typeface="Wingdings" pitchFamily="2" charset="2"/>
              <a:buChar char="Ø"/>
            </a:pPr>
            <a:r>
              <a:rPr lang="bg-BG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Ден на българския художник;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bg-BG" b="1" dirty="0">
                <a:solidFill>
                  <a:srgbClr val="002060"/>
                </a:solidFill>
                <a:latin typeface="Times New Roman" panose="02020603050405020304" pitchFamily="18" charset="0"/>
                <a:ea typeface="Open Sans Condensed" panose="020B0806030504020204" pitchFamily="34" charset="0"/>
                <a:cs typeface="Times New Roman" panose="02020603050405020304" pitchFamily="18" charset="0"/>
              </a:rPr>
              <a:t>Седмица на бащата от 07.11 до 11.11.2022 г.;</a:t>
            </a:r>
            <a:endParaRPr lang="bg-BG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bg-BG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„Коледно парти“ – тържество в групата и театър „Веселушко“ с гост Дядо Коледа;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bg-BG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Изработване на фотоалбум –“Зимни фантазии“;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bg-BG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„Пъстър Великден“ – боядисване на яйца;</a:t>
            </a:r>
          </a:p>
        </p:txBody>
      </p:sp>
    </p:spTree>
    <p:extLst>
      <p:ext uri="{BB962C8B-B14F-4D97-AF65-F5344CB8AC3E}">
        <p14:creationId xmlns:p14="http://schemas.microsoft.com/office/powerpoint/2010/main" val="2607638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04800" y="585379"/>
            <a:ext cx="5334000" cy="149213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defTabSz="914400"/>
            <a:r>
              <a:rPr lang="en-US" sz="2400" b="1" dirty="0"/>
              <a:t>        </a:t>
            </a:r>
            <a:r>
              <a:rPr lang="bg-BG" sz="2400" b="1" dirty="0"/>
              <a:t>      </a:t>
            </a:r>
            <a:r>
              <a:rPr lang="en-US" sz="40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ПОРТФОЛИО</a:t>
            </a:r>
            <a:r>
              <a:rPr lang="en-US" sz="32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/>
            </a:r>
            <a:br>
              <a:rPr lang="en-US" sz="32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US" sz="32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               </a:t>
            </a:r>
            <a:r>
              <a:rPr lang="bg-BG" sz="32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    </a:t>
            </a:r>
            <a:r>
              <a:rPr lang="en-US" sz="32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bg-BG" sz="32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на</a:t>
            </a:r>
            <a:r>
              <a:rPr lang="en-US" sz="32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/>
            </a:r>
            <a:br>
              <a:rPr lang="en-US" sz="32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US" sz="32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 </a:t>
            </a:r>
            <a:r>
              <a:rPr lang="bg-BG" sz="3200" b="1" i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Първа  възрастов</a:t>
            </a:r>
            <a:r>
              <a:rPr lang="bg-BG" sz="32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а група</a:t>
            </a:r>
            <a:endParaRPr lang="bg-BG" sz="2400" b="1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FA013F2A-F128-80B5-29CE-0A1D89C0B358}"/>
              </a:ext>
            </a:extLst>
          </p:cNvPr>
          <p:cNvSpPr txBox="1"/>
          <p:nvPr/>
        </p:nvSpPr>
        <p:spPr>
          <a:xfrm>
            <a:off x="1143000" y="6044021"/>
            <a:ext cx="3292498" cy="457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bg-BG" sz="1700" dirty="0">
                <a:solidFill>
                  <a:schemeClr val="tx1">
                    <a:alpha val="6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Учебна 2022 – 2023 година</a:t>
            </a:r>
          </a:p>
        </p:txBody>
      </p:sp>
      <p:sp>
        <p:nvSpPr>
          <p:cNvPr id="17" name="Текстово поле 16">
            <a:extLst>
              <a:ext uri="{FF2B5EF4-FFF2-40B4-BE49-F238E27FC236}">
                <a16:creationId xmlns:a16="http://schemas.microsoft.com/office/drawing/2014/main" id="{EEA52DB0-A96F-72DA-DDB9-D9AB19607887}"/>
              </a:ext>
            </a:extLst>
          </p:cNvPr>
          <p:cNvSpPr txBox="1"/>
          <p:nvPr/>
        </p:nvSpPr>
        <p:spPr>
          <a:xfrm>
            <a:off x="228600" y="2885324"/>
            <a:ext cx="4572000" cy="1749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bg-BG" sz="3200" b="1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Мото</a:t>
            </a:r>
            <a:r>
              <a:rPr lang="bg-BG" sz="2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: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bg-BG" sz="2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</a:t>
            </a:r>
            <a:r>
              <a:rPr lang="bg-BG" sz="3200" b="1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„Колкото повече приятели, толкова повече любов“</a:t>
            </a:r>
            <a:endParaRPr lang="bg-BG" sz="2400" b="1" dirty="0"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pic>
        <p:nvPicPr>
          <p:cNvPr id="3" name="Картина 2" descr="Картина, която съдържа жица&#10;&#10;Описанието е генерирано автоматично">
            <a:extLst>
              <a:ext uri="{FF2B5EF4-FFF2-40B4-BE49-F238E27FC236}">
                <a16:creationId xmlns:a16="http://schemas.microsoft.com/office/drawing/2014/main" id="{3767B646-B15A-58DC-983F-39422BDB74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06739"/>
            <a:ext cx="5865882" cy="586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91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Картина 8" descr="Картина, която съдържа под, лице, закрито, група&#10;&#10;Описанието е генерирано автоматично">
            <a:extLst>
              <a:ext uri="{FF2B5EF4-FFF2-40B4-BE49-F238E27FC236}">
                <a16:creationId xmlns:a16="http://schemas.microsoft.com/office/drawing/2014/main" id="{99B3D956-D1CF-8CE4-2843-0417A42BC5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803" y="3506857"/>
            <a:ext cx="3276600" cy="2457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Картина 9" descr="Картина, която съдържа под, закрито, стена, дърво&#10;&#10;Описанието е генерирано автоматично">
            <a:extLst>
              <a:ext uri="{FF2B5EF4-FFF2-40B4-BE49-F238E27FC236}">
                <a16:creationId xmlns:a16="http://schemas.microsoft.com/office/drawing/2014/main" id="{F5939284-17E0-DC8F-3E94-21092D8BC8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" t="13333" r="18395" b="15299"/>
          <a:stretch/>
        </p:blipFill>
        <p:spPr>
          <a:xfrm>
            <a:off x="4597680" y="998739"/>
            <a:ext cx="2048427" cy="2667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Текстово поле 10">
            <a:extLst>
              <a:ext uri="{FF2B5EF4-FFF2-40B4-BE49-F238E27FC236}">
                <a16:creationId xmlns:a16="http://schemas.microsoft.com/office/drawing/2014/main" id="{D47E9806-CC0F-E694-F2F4-AE3966275757}"/>
              </a:ext>
            </a:extLst>
          </p:cNvPr>
          <p:cNvSpPr txBox="1"/>
          <p:nvPr/>
        </p:nvSpPr>
        <p:spPr>
          <a:xfrm>
            <a:off x="1153714" y="1447800"/>
            <a:ext cx="327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0" i="0" dirty="0">
                <a:solidFill>
                  <a:srgbClr val="050505"/>
                </a:solidFill>
                <a:effectLst/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Ден на българския художник, специален гост </a:t>
            </a:r>
          </a:p>
          <a:p>
            <a:r>
              <a:rPr lang="bg-BG" sz="2000" b="0" i="0" dirty="0">
                <a:solidFill>
                  <a:srgbClr val="050505"/>
                </a:solidFill>
                <a:effectLst/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в група „Мечо Пух“ бе майката на Васко.</a:t>
            </a:r>
            <a:endParaRPr lang="bg-BG" sz="2000" dirty="0"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85964EC-B916-1116-791F-E4BC05A39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214" y="459368"/>
            <a:ext cx="9124950" cy="533399"/>
          </a:xfrm>
        </p:spPr>
        <p:txBody>
          <a:bodyPr>
            <a:normAutofit/>
          </a:bodyPr>
          <a:lstStyle/>
          <a:p>
            <a:r>
              <a:rPr lang="bg-BG" sz="24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bg-BG" sz="2400" b="1" dirty="0">
                <a:solidFill>
                  <a:srgbClr val="FF0000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Планирани  инициативи с родителите за 2022/23 година</a:t>
            </a:r>
          </a:p>
        </p:txBody>
      </p:sp>
      <p:pic>
        <p:nvPicPr>
          <p:cNvPr id="13" name="Картина 12" descr="Картина, която съдържа лице, дете, закрито, сцена&#10;&#10;Описанието е генерирано автоматично">
            <a:extLst>
              <a:ext uri="{FF2B5EF4-FFF2-40B4-BE49-F238E27FC236}">
                <a16:creationId xmlns:a16="http://schemas.microsoft.com/office/drawing/2014/main" id="{2B3D19A9-EEEC-12D8-0BD1-7A27A0FCEA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321" y="1104130"/>
            <a:ext cx="2971132" cy="2228349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</p:pic>
      <p:pic>
        <p:nvPicPr>
          <p:cNvPr id="15" name="Картина 14" descr="Картина, която съдържа текст, лице, закрито, семейство&#10;&#10;Описанието е генерирано автоматично">
            <a:extLst>
              <a:ext uri="{FF2B5EF4-FFF2-40B4-BE49-F238E27FC236}">
                <a16:creationId xmlns:a16="http://schemas.microsoft.com/office/drawing/2014/main" id="{DB60CA3C-3800-26DB-773E-C02800F00F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473" y="3665739"/>
            <a:ext cx="3121948" cy="2341461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</p:pic>
    </p:spTree>
    <p:extLst>
      <p:ext uri="{BB962C8B-B14F-4D97-AF65-F5344CB8AC3E}">
        <p14:creationId xmlns:p14="http://schemas.microsoft.com/office/powerpoint/2010/main" val="1670166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 descr="Картина, която съдържа закрито, украсен&#10;&#10;Описанието е генерирано автоматично">
            <a:extLst>
              <a:ext uri="{FF2B5EF4-FFF2-40B4-BE49-F238E27FC236}">
                <a16:creationId xmlns:a16="http://schemas.microsoft.com/office/drawing/2014/main" id="{FB625BF5-B4B6-6E89-FA9C-566DECDBA2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22785" r="-371" b="15812"/>
          <a:stretch/>
        </p:blipFill>
        <p:spPr>
          <a:xfrm>
            <a:off x="989639" y="1078300"/>
            <a:ext cx="2593789" cy="231192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Картина 4" descr="Картина, която съдържа текст, закрито, лице, група&#10;&#10;Описанието е генерирано автоматично">
            <a:extLst>
              <a:ext uri="{FF2B5EF4-FFF2-40B4-BE49-F238E27FC236}">
                <a16:creationId xmlns:a16="http://schemas.microsoft.com/office/drawing/2014/main" id="{8818AFC5-27A7-F3B0-D17B-09AA1DD3D3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0" t="6447" r="8519" b="6447"/>
          <a:stretch/>
        </p:blipFill>
        <p:spPr>
          <a:xfrm>
            <a:off x="4355878" y="3114373"/>
            <a:ext cx="2087300" cy="29620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Картина 5" descr="Картина, която съдържа текст, лице, дете, група&#10;&#10;Описанието е генерирано автоматично">
            <a:extLst>
              <a:ext uri="{FF2B5EF4-FFF2-40B4-BE49-F238E27FC236}">
                <a16:creationId xmlns:a16="http://schemas.microsoft.com/office/drawing/2014/main" id="{020BA878-0D28-66BF-C717-EC1A0646FD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42" y="3714376"/>
            <a:ext cx="3091931" cy="23189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Картина 6" descr="Картина, която съдържа текст, дете, лице, момче&#10;&#10;Описанието е генерирано автоматично">
            <a:extLst>
              <a:ext uri="{FF2B5EF4-FFF2-40B4-BE49-F238E27FC236}">
                <a16:creationId xmlns:a16="http://schemas.microsoft.com/office/drawing/2014/main" id="{30593475-DBF4-6C58-BAA0-75291A8A96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357" y="3124200"/>
            <a:ext cx="2031297" cy="29115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Картина 7" descr="Картина, която съдържа лице, закрито, момче, млад&#10;&#10;Описанието е генерирано автоматично">
            <a:extLst>
              <a:ext uri="{FF2B5EF4-FFF2-40B4-BE49-F238E27FC236}">
                <a16:creationId xmlns:a16="http://schemas.microsoft.com/office/drawing/2014/main" id="{96D83252-34ED-82DF-7A5C-4CF1F68177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484" y="3145459"/>
            <a:ext cx="2183630" cy="29115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2CF8231-F88E-A151-D745-60D000A8A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9968" y="382825"/>
            <a:ext cx="8692063" cy="533399"/>
          </a:xfrm>
        </p:spPr>
        <p:txBody>
          <a:bodyPr>
            <a:normAutofit fontScale="90000"/>
          </a:bodyPr>
          <a:lstStyle/>
          <a:p>
            <a:pPr algn="ctr"/>
            <a:r>
              <a:rPr lang="bg-BG" sz="2400" dirty="0"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     </a:t>
            </a:r>
            <a:r>
              <a:rPr lang="bg-BG" sz="2400" b="1" dirty="0">
                <a:solidFill>
                  <a:srgbClr val="FF0000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Планирани  инициативи с родителите за 2022/23 година</a:t>
            </a:r>
          </a:p>
        </p:txBody>
      </p:sp>
      <p:sp>
        <p:nvSpPr>
          <p:cNvPr id="16" name="Текстово поле 15">
            <a:extLst>
              <a:ext uri="{FF2B5EF4-FFF2-40B4-BE49-F238E27FC236}">
                <a16:creationId xmlns:a16="http://schemas.microsoft.com/office/drawing/2014/main" id="{247C7001-B348-413B-636A-395EAD998E93}"/>
              </a:ext>
            </a:extLst>
          </p:cNvPr>
          <p:cNvSpPr txBox="1"/>
          <p:nvPr/>
        </p:nvSpPr>
        <p:spPr>
          <a:xfrm>
            <a:off x="3647464" y="1084396"/>
            <a:ext cx="74777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Седмица на бащата от 07.11 до 11.11.2022 г.</a:t>
            </a:r>
          </a:p>
          <a:p>
            <a:pPr algn="ctr"/>
            <a:endParaRPr lang="bg-BG" b="1" dirty="0"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  <a:p>
            <a:pPr algn="ctr"/>
            <a:r>
              <a:rPr lang="bg-BG" b="1" dirty="0"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                             </a:t>
            </a:r>
          </a:p>
          <a:p>
            <a:pPr algn="ctr"/>
            <a:r>
              <a:rPr lang="bg-BG" b="1" dirty="0">
                <a:solidFill>
                  <a:schemeClr val="accent2">
                    <a:lumMod val="50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„Кулинарно изкушение с тате“ – </a:t>
            </a:r>
          </a:p>
          <a:p>
            <a:pPr algn="ctr"/>
            <a:r>
              <a:rPr lang="bg-BG" b="1" dirty="0">
                <a:solidFill>
                  <a:schemeClr val="accent2">
                    <a:lumMod val="50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приготвяне на вкусни и здравословни сандвичи.</a:t>
            </a:r>
          </a:p>
        </p:txBody>
      </p:sp>
    </p:spTree>
    <p:extLst>
      <p:ext uri="{BB962C8B-B14F-4D97-AF65-F5344CB8AC3E}">
        <p14:creationId xmlns:p14="http://schemas.microsoft.com/office/powerpoint/2010/main" val="2067738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640C5B52-12D3-65E9-CA10-030791D87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3"/>
            <a:ext cx="12192000" cy="6845807"/>
          </a:xfrm>
          <a:prstGeom prst="rect">
            <a:avLst/>
          </a:prstGeom>
        </p:spPr>
      </p:pic>
      <p:pic>
        <p:nvPicPr>
          <p:cNvPr id="6" name="Картина 5" descr="Картина, която съдържа под, на закрито&#10;&#10;Описанието е генерирано автоматично">
            <a:extLst>
              <a:ext uri="{FF2B5EF4-FFF2-40B4-BE49-F238E27FC236}">
                <a16:creationId xmlns:a16="http://schemas.microsoft.com/office/drawing/2014/main" id="{9781713D-9878-1822-D5FF-80CCA45251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764" y="1280250"/>
            <a:ext cx="4193400" cy="3145050"/>
          </a:xfrm>
          <a:prstGeom prst="rect">
            <a:avLst/>
          </a:prstGeom>
        </p:spPr>
      </p:pic>
      <p:sp>
        <p:nvSpPr>
          <p:cNvPr id="7" name="Правоъгълник 6">
            <a:extLst>
              <a:ext uri="{FF2B5EF4-FFF2-40B4-BE49-F238E27FC236}">
                <a16:creationId xmlns:a16="http://schemas.microsoft.com/office/drawing/2014/main" id="{B6CEA3BA-4C7E-994A-E08E-F097D8307F4A}"/>
              </a:ext>
            </a:extLst>
          </p:cNvPr>
          <p:cNvSpPr/>
          <p:nvPr/>
        </p:nvSpPr>
        <p:spPr>
          <a:xfrm>
            <a:off x="1524000" y="474129"/>
            <a:ext cx="897874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g-BG" sz="4000" b="1" cap="none" spc="0" dirty="0">
                <a:ln/>
                <a:solidFill>
                  <a:srgbClr val="BC3642"/>
                </a:solidFill>
                <a:effectLst/>
                <a:latin typeface="Airfool" panose="02000500000000000000" pitchFamily="2" charset="0"/>
              </a:rPr>
              <a:t>Ден на християнското семейство</a:t>
            </a:r>
          </a:p>
        </p:txBody>
      </p:sp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A94925CD-D864-2A86-3538-D23A8EE5A49D}"/>
              </a:ext>
            </a:extLst>
          </p:cNvPr>
          <p:cNvSpPr txBox="1"/>
          <p:nvPr/>
        </p:nvSpPr>
        <p:spPr>
          <a:xfrm>
            <a:off x="1365145" y="1280250"/>
            <a:ext cx="473085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,,…Мама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меси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днес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тати носи блага вест –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светъл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празник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голям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днес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 сам...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Цялото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семейство се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събира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дома,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усмивки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греят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върху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нашите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лица,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изпълнени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сърцата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радост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най-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голяма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децата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Честит Ден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християнското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семейство,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,,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Мечо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Пух”!</a:t>
            </a:r>
            <a:endParaRPr lang="bg-BG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Картина 3" descr="Картина, която съдържа текст, маса, на закрито&#10;&#10;Описанието е генерирано автоматично">
            <a:extLst>
              <a:ext uri="{FF2B5EF4-FFF2-40B4-BE49-F238E27FC236}">
                <a16:creationId xmlns:a16="http://schemas.microsoft.com/office/drawing/2014/main" id="{5CBB96E9-2A0A-B42D-9FA9-2D72E5C89F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138" y="3640671"/>
            <a:ext cx="20574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32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640C5B52-12D3-65E9-CA10-030791D87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"/>
            <a:ext cx="12192000" cy="6845807"/>
          </a:xfrm>
          <a:prstGeom prst="rect">
            <a:avLst/>
          </a:prstGeom>
        </p:spPr>
      </p:pic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82D46B28-54B9-BFA1-0A3F-3D9EF8FB58ED}"/>
              </a:ext>
            </a:extLst>
          </p:cNvPr>
          <p:cNvSpPr txBox="1"/>
          <p:nvPr/>
        </p:nvSpPr>
        <p:spPr>
          <a:xfrm>
            <a:off x="2285999" y="609600"/>
            <a:ext cx="74850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Музикални занимания по метода на </a:t>
            </a:r>
            <a:r>
              <a:rPr lang="bg-BG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Орф</a:t>
            </a:r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Шулверг</a:t>
            </a:r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които развиват у децата правилно произношение на звуци, двигателни и ритмични движения.</a:t>
            </a:r>
          </a:p>
        </p:txBody>
      </p:sp>
      <p:pic>
        <p:nvPicPr>
          <p:cNvPr id="6" name="Картина 5" descr="Картина, която съдържа дете, човек, на закрито, млад&#10;&#10;Описанието е генерирано автоматично">
            <a:extLst>
              <a:ext uri="{FF2B5EF4-FFF2-40B4-BE49-F238E27FC236}">
                <a16:creationId xmlns:a16="http://schemas.microsoft.com/office/drawing/2014/main" id="{35022676-4608-D826-12CB-5980471CA8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074896"/>
            <a:ext cx="3827441" cy="262860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Картина 9" descr="Картина, която съдържа човек&#10;&#10;Описанието е генерирано автоматично">
            <a:extLst>
              <a:ext uri="{FF2B5EF4-FFF2-40B4-BE49-F238E27FC236}">
                <a16:creationId xmlns:a16="http://schemas.microsoft.com/office/drawing/2014/main" id="{288ECCCE-E45B-E8D7-05F0-78EA081FEE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163494"/>
            <a:ext cx="3827441" cy="216742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" name="Картина 11" descr="Картина, която съдържа на закрито, спалня, автомат&#10;&#10;Описанието е генерирано автоматично">
            <a:extLst>
              <a:ext uri="{FF2B5EF4-FFF2-40B4-BE49-F238E27FC236}">
                <a16:creationId xmlns:a16="http://schemas.microsoft.com/office/drawing/2014/main" id="{8BEB15F9-64E9-B07D-EEDB-D3262B6DCA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120" y="4191000"/>
            <a:ext cx="3827441" cy="218264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70070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640C5B52-12D3-65E9-CA10-030791D87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"/>
            <a:ext cx="12192000" cy="6845807"/>
          </a:xfrm>
          <a:prstGeom prst="rect">
            <a:avLst/>
          </a:prstGeom>
        </p:spPr>
      </p:pic>
      <p:pic>
        <p:nvPicPr>
          <p:cNvPr id="4" name="Картина 3" descr="Картина, която съдържа човек, на закрито, дете, хора&#10;&#10;Описанието е генерирано автоматично">
            <a:extLst>
              <a:ext uri="{FF2B5EF4-FFF2-40B4-BE49-F238E27FC236}">
                <a16:creationId xmlns:a16="http://schemas.microsoft.com/office/drawing/2014/main" id="{DFE45B68-766D-5EEE-8560-C51F4D4053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54" y="2743200"/>
            <a:ext cx="4953000" cy="27884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Картина 5" descr="Картина, която съдържа човек, позиране, група, спалня&#10;&#10;Описанието е генерирано автоматично">
            <a:extLst>
              <a:ext uri="{FF2B5EF4-FFF2-40B4-BE49-F238E27FC236}">
                <a16:creationId xmlns:a16="http://schemas.microsoft.com/office/drawing/2014/main" id="{9183C0C8-2550-CDE8-C6B5-6CBB840E71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862" y="3540369"/>
            <a:ext cx="4953000" cy="27884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Текстово поле 7">
            <a:extLst>
              <a:ext uri="{FF2B5EF4-FFF2-40B4-BE49-F238E27FC236}">
                <a16:creationId xmlns:a16="http://schemas.microsoft.com/office/drawing/2014/main" id="{918B32A6-827F-C789-DE82-7380DA16F32C}"/>
              </a:ext>
            </a:extLst>
          </p:cNvPr>
          <p:cNvSpPr txBox="1"/>
          <p:nvPr/>
        </p:nvSpPr>
        <p:spPr>
          <a:xfrm>
            <a:off x="1843454" y="511565"/>
            <a:ext cx="89769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>
                <a:latin typeface="Ametist " panose="02000503020000020003" pitchFamily="2" charset="0"/>
              </a:rPr>
              <a:t>Коледна</a:t>
            </a:r>
            <a:r>
              <a:rPr lang="ru-RU" sz="2400" b="1" dirty="0">
                <a:latin typeface="Ametist " panose="02000503020000020003" pitchFamily="2" charset="0"/>
              </a:rPr>
              <a:t> </a:t>
            </a:r>
            <a:r>
              <a:rPr lang="ru-RU" sz="2400" b="1" dirty="0" err="1">
                <a:latin typeface="Ametist " panose="02000503020000020003" pitchFamily="2" charset="0"/>
              </a:rPr>
              <a:t>работилница</a:t>
            </a:r>
            <a:r>
              <a:rPr lang="ru-RU" sz="2400" b="1" dirty="0">
                <a:latin typeface="Ametist " panose="02000503020000020003" pitchFamily="2" charset="0"/>
              </a:rPr>
              <a:t> за </a:t>
            </a:r>
            <a:r>
              <a:rPr lang="ru-RU" sz="2400" b="1" dirty="0" err="1">
                <a:latin typeface="Ametist " panose="02000503020000020003" pitchFamily="2" charset="0"/>
              </a:rPr>
              <a:t>деца</a:t>
            </a:r>
            <a:r>
              <a:rPr lang="ru-RU" sz="2400" b="1" dirty="0">
                <a:latin typeface="Ametist " panose="02000503020000020003" pitchFamily="2" charset="0"/>
              </a:rPr>
              <a:t> в Детски отдел на </a:t>
            </a:r>
            <a:r>
              <a:rPr lang="ru-RU" sz="2400" b="1" dirty="0" err="1">
                <a:latin typeface="Ametist " panose="02000503020000020003" pitchFamily="2" charset="0"/>
              </a:rPr>
              <a:t>Библиотеката</a:t>
            </a:r>
            <a:r>
              <a:rPr lang="ru-RU" sz="2400" b="1" dirty="0">
                <a:latin typeface="Ametist " panose="02000503020000020003" pitchFamily="2" charset="0"/>
              </a:rPr>
              <a:t>. </a:t>
            </a:r>
            <a:r>
              <a:rPr lang="ru-RU" sz="2400" b="1" dirty="0" err="1">
                <a:latin typeface="Ametist " panose="02000503020000020003" pitchFamily="2" charset="0"/>
              </a:rPr>
              <a:t>Съвместна</a:t>
            </a:r>
            <a:r>
              <a:rPr lang="ru-RU" sz="2400" b="1" dirty="0">
                <a:latin typeface="Ametist " panose="02000503020000020003" pitchFamily="2" charset="0"/>
              </a:rPr>
              <a:t> инициатива с Ученически </a:t>
            </a:r>
            <a:r>
              <a:rPr lang="ru-RU" sz="2400" b="1" dirty="0" err="1">
                <a:latin typeface="Ametist " panose="02000503020000020003" pitchFamily="2" charset="0"/>
              </a:rPr>
              <a:t>съвет</a:t>
            </a:r>
            <a:r>
              <a:rPr lang="ru-RU" sz="2400" b="1" dirty="0">
                <a:latin typeface="Ametist " panose="02000503020000020003" pitchFamily="2" charset="0"/>
              </a:rPr>
              <a:t> на  ПМГ "проф. </a:t>
            </a:r>
            <a:r>
              <a:rPr lang="ru-RU" sz="2400" b="1" dirty="0" err="1">
                <a:latin typeface="Ametist " panose="02000503020000020003" pitchFamily="2" charset="0"/>
              </a:rPr>
              <a:t>Емануил</a:t>
            </a:r>
            <a:r>
              <a:rPr lang="ru-RU" sz="2400" b="1" dirty="0">
                <a:latin typeface="Ametist " panose="02000503020000020003" pitchFamily="2" charset="0"/>
              </a:rPr>
              <a:t> Иванов". </a:t>
            </a:r>
            <a:r>
              <a:rPr lang="ru-RU" sz="2400" b="1" dirty="0" err="1">
                <a:latin typeface="Ametist " panose="02000503020000020003" pitchFamily="2" charset="0"/>
              </a:rPr>
              <a:t>Заедно</a:t>
            </a:r>
            <a:r>
              <a:rPr lang="ru-RU" sz="2400" b="1" dirty="0">
                <a:latin typeface="Ametist " panose="02000503020000020003" pitchFamily="2" charset="0"/>
              </a:rPr>
              <a:t> с </a:t>
            </a:r>
            <a:r>
              <a:rPr lang="ru-RU" sz="2400" b="1" dirty="0" err="1">
                <a:latin typeface="Ametist " panose="02000503020000020003" pitchFamily="2" charset="0"/>
              </a:rPr>
              <a:t>тях</a:t>
            </a:r>
            <a:r>
              <a:rPr lang="ru-RU" sz="2400" b="1" dirty="0">
                <a:latin typeface="Ametist " panose="02000503020000020003" pitchFamily="2" charset="0"/>
              </a:rPr>
              <a:t> и </a:t>
            </a:r>
            <a:r>
              <a:rPr lang="ru-RU" sz="2400" b="1" dirty="0" err="1">
                <a:latin typeface="Ametist " panose="02000503020000020003" pitchFamily="2" charset="0"/>
              </a:rPr>
              <a:t>децата</a:t>
            </a:r>
            <a:r>
              <a:rPr lang="ru-RU" sz="2400" b="1" dirty="0">
                <a:latin typeface="Ametist " panose="02000503020000020003" pitchFamily="2" charset="0"/>
              </a:rPr>
              <a:t> от ДГ "</a:t>
            </a:r>
            <a:r>
              <a:rPr lang="ru-RU" sz="2400" b="1" dirty="0" err="1">
                <a:latin typeface="Ametist " panose="02000503020000020003" pitchFamily="2" charset="0"/>
              </a:rPr>
              <a:t>Славейче</a:t>
            </a:r>
            <a:r>
              <a:rPr lang="ru-RU" sz="2400" b="1" dirty="0">
                <a:latin typeface="Ametist " panose="02000503020000020003" pitchFamily="2" charset="0"/>
              </a:rPr>
              <a:t>", </a:t>
            </a:r>
            <a:r>
              <a:rPr lang="ru-RU" sz="2400" b="1" dirty="0" err="1">
                <a:latin typeface="Ametist " panose="02000503020000020003" pitchFamily="2" charset="0"/>
              </a:rPr>
              <a:t>украсихме</a:t>
            </a:r>
            <a:r>
              <a:rPr lang="ru-RU" sz="2400" b="1" dirty="0">
                <a:latin typeface="Ametist " panose="02000503020000020003" pitchFamily="2" charset="0"/>
              </a:rPr>
              <a:t> </a:t>
            </a:r>
            <a:r>
              <a:rPr lang="ru-RU" sz="2400" b="1" dirty="0" err="1">
                <a:latin typeface="Ametist " panose="02000503020000020003" pitchFamily="2" charset="0"/>
              </a:rPr>
              <a:t>нашата</a:t>
            </a:r>
            <a:r>
              <a:rPr lang="ru-RU" sz="2400" b="1" dirty="0">
                <a:latin typeface="Ametist " panose="02000503020000020003" pitchFamily="2" charset="0"/>
              </a:rPr>
              <a:t> </a:t>
            </a:r>
            <a:r>
              <a:rPr lang="ru-RU" sz="2400" b="1" dirty="0" err="1">
                <a:latin typeface="Ametist " panose="02000503020000020003" pitchFamily="2" charset="0"/>
              </a:rPr>
              <a:t>библиотечна</a:t>
            </a:r>
            <a:r>
              <a:rPr lang="ru-RU" sz="2400" b="1" dirty="0">
                <a:latin typeface="Ametist " panose="02000503020000020003" pitchFamily="2" charset="0"/>
              </a:rPr>
              <a:t> </a:t>
            </a:r>
            <a:r>
              <a:rPr lang="ru-RU" sz="2400" b="1" dirty="0" err="1">
                <a:latin typeface="Ametist " panose="02000503020000020003" pitchFamily="2" charset="0"/>
              </a:rPr>
              <a:t>елха</a:t>
            </a:r>
            <a:r>
              <a:rPr lang="ru-RU" sz="2400" b="1" dirty="0">
                <a:latin typeface="Ametist " panose="02000503020000020003" pitchFamily="2" charset="0"/>
              </a:rPr>
              <a:t>.</a:t>
            </a:r>
            <a:endParaRPr lang="bg-BG" sz="2400" b="1" dirty="0">
              <a:latin typeface="Ametist 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479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640C5B52-12D3-65E9-CA10-030791D87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"/>
            <a:ext cx="12192000" cy="6845807"/>
          </a:xfrm>
          <a:prstGeom prst="rect">
            <a:avLst/>
          </a:prstGeom>
        </p:spPr>
      </p:pic>
      <p:sp>
        <p:nvSpPr>
          <p:cNvPr id="4" name="Правоъгълник 3">
            <a:extLst>
              <a:ext uri="{FF2B5EF4-FFF2-40B4-BE49-F238E27FC236}">
                <a16:creationId xmlns:a16="http://schemas.microsoft.com/office/drawing/2014/main" id="{3698AF06-A5ED-7141-549E-3876239341D1}"/>
              </a:ext>
            </a:extLst>
          </p:cNvPr>
          <p:cNvSpPr/>
          <p:nvPr/>
        </p:nvSpPr>
        <p:spPr>
          <a:xfrm>
            <a:off x="3210434" y="381000"/>
            <a:ext cx="57711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g-BG" sz="5400" b="1" cap="none" spc="0">
                <a:ln/>
                <a:solidFill>
                  <a:srgbClr val="BC3642"/>
                </a:solidFill>
                <a:effectLst/>
                <a:latin typeface="Ametist " panose="02000503020000020003" pitchFamily="2" charset="0"/>
              </a:rPr>
              <a:t>Коледни желания</a:t>
            </a:r>
            <a:endParaRPr lang="bg-BG" sz="5400" b="1" cap="none" spc="0" dirty="0">
              <a:ln/>
              <a:solidFill>
                <a:srgbClr val="BC3642"/>
              </a:solidFill>
              <a:effectLst/>
              <a:latin typeface="Ametist " panose="02000503020000020003" pitchFamily="2" charset="0"/>
            </a:endParaRP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AD73724D-BE85-4B1F-62F4-F0C3C99E4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659" y="1379919"/>
            <a:ext cx="9662681" cy="507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89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DA6BB0CC-ECE3-BD31-7C59-E0A26343F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"/>
            <a:ext cx="12192000" cy="6845807"/>
          </a:xfrm>
          <a:prstGeom prst="rect">
            <a:avLst/>
          </a:prstGeom>
        </p:spPr>
      </p:pic>
      <p:sp>
        <p:nvSpPr>
          <p:cNvPr id="7" name="Текстово поле 6">
            <a:extLst>
              <a:ext uri="{FF2B5EF4-FFF2-40B4-BE49-F238E27FC236}">
                <a16:creationId xmlns:a16="http://schemas.microsoft.com/office/drawing/2014/main" id="{32554724-136B-697A-9D65-1F6F6E9F73E3}"/>
              </a:ext>
            </a:extLst>
          </p:cNvPr>
          <p:cNvSpPr txBox="1"/>
          <p:nvPr/>
        </p:nvSpPr>
        <p:spPr>
          <a:xfrm>
            <a:off x="1447800" y="304800"/>
            <a:ext cx="9296400" cy="996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bg-BG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„</a:t>
            </a:r>
            <a:r>
              <a:rPr kumimoji="0" lang="bg-BG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Коледно парти“ 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bg-BG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тържество в групата и театър „Веселушко“ с гост Дядо Коледа;</a:t>
            </a:r>
          </a:p>
        </p:txBody>
      </p:sp>
      <p:pic>
        <p:nvPicPr>
          <p:cNvPr id="13" name="Картина 12" descr="Картина, която съдържа под, на закрито&#10;&#10;Описанието е генерирано автоматично">
            <a:extLst>
              <a:ext uri="{FF2B5EF4-FFF2-40B4-BE49-F238E27FC236}">
                <a16:creationId xmlns:a16="http://schemas.microsoft.com/office/drawing/2014/main" id="{039D1CA7-20D2-630D-8179-B7D4BAF4ED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605" y="2514600"/>
            <a:ext cx="2743200" cy="3657600"/>
          </a:xfrm>
          <a:prstGeom prst="rect">
            <a:avLst/>
          </a:prstGeom>
        </p:spPr>
      </p:pic>
      <p:pic>
        <p:nvPicPr>
          <p:cNvPr id="15" name="Картина 14" descr="Картина, която съдържа на закрито, стая&#10;&#10;Описанието е генерирано автоматично">
            <a:extLst>
              <a:ext uri="{FF2B5EF4-FFF2-40B4-BE49-F238E27FC236}">
                <a16:creationId xmlns:a16="http://schemas.microsoft.com/office/drawing/2014/main" id="{2AF192CF-AF30-CEC9-BD04-957AF1BE11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651001"/>
            <a:ext cx="3768405" cy="3050378"/>
          </a:xfrm>
          <a:prstGeom prst="rect">
            <a:avLst/>
          </a:prstGeom>
        </p:spPr>
      </p:pic>
      <p:pic>
        <p:nvPicPr>
          <p:cNvPr id="11" name="Картина 10" descr="Картина, която съдържа човек, тълпа&#10;&#10;Описанието е генерирано автоматично">
            <a:extLst>
              <a:ext uri="{FF2B5EF4-FFF2-40B4-BE49-F238E27FC236}">
                <a16:creationId xmlns:a16="http://schemas.microsoft.com/office/drawing/2014/main" id="{90EB3CB2-89F5-B498-F96E-EEE07F37EE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95" y="1681064"/>
            <a:ext cx="4537382" cy="34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219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640C5B52-12D3-65E9-CA10-030791D87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"/>
            <a:ext cx="12192000" cy="6845807"/>
          </a:xfrm>
          <a:prstGeom prst="rect">
            <a:avLst/>
          </a:prstGeom>
        </p:spPr>
      </p:pic>
      <p:pic>
        <p:nvPicPr>
          <p:cNvPr id="4" name="Картина 3" descr="Картина, която съдържа човек, под, на закрито&#10;&#10;Описанието е генерирано автоматично">
            <a:extLst>
              <a:ext uri="{FF2B5EF4-FFF2-40B4-BE49-F238E27FC236}">
                <a16:creationId xmlns:a16="http://schemas.microsoft.com/office/drawing/2014/main" id="{E7A341E3-784A-A42C-6CC7-7191D65B9D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00200"/>
            <a:ext cx="4038600" cy="30289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6" name="Картина 5" descr="Картина, която съдържа човек, под, на закрито&#10;&#10;Описанието е генерирано автоматично">
            <a:extLst>
              <a:ext uri="{FF2B5EF4-FFF2-40B4-BE49-F238E27FC236}">
                <a16:creationId xmlns:a16="http://schemas.microsoft.com/office/drawing/2014/main" id="{D7F1FCA4-5B34-848A-7630-2DAD061205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052723"/>
            <a:ext cx="4521200" cy="259683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7" name="Правоъгълник 6">
            <a:extLst>
              <a:ext uri="{FF2B5EF4-FFF2-40B4-BE49-F238E27FC236}">
                <a16:creationId xmlns:a16="http://schemas.microsoft.com/office/drawing/2014/main" id="{C24E7B12-028A-7CB0-5DE8-48DAEDE73A11}"/>
              </a:ext>
            </a:extLst>
          </p:cNvPr>
          <p:cNvSpPr/>
          <p:nvPr/>
        </p:nvSpPr>
        <p:spPr>
          <a:xfrm>
            <a:off x="1619453" y="519057"/>
            <a:ext cx="895309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etist " panose="02000503020000020003" pitchFamily="2" charset="0"/>
              </a:rPr>
              <a:t>Моменти от коледното тържество</a:t>
            </a:r>
          </a:p>
        </p:txBody>
      </p:sp>
      <p:pic>
        <p:nvPicPr>
          <p:cNvPr id="9" name="Картина 8" descr="Картина, която съдържа човек, спорт, танцьор&#10;&#10;Описанието е генерирано автоматично">
            <a:extLst>
              <a:ext uri="{FF2B5EF4-FFF2-40B4-BE49-F238E27FC236}">
                <a16:creationId xmlns:a16="http://schemas.microsoft.com/office/drawing/2014/main" id="{B23CA401-7BD7-14CF-0DCA-49E8C7D7F0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600" y="1357841"/>
            <a:ext cx="2635250" cy="351366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</p:spTree>
    <p:extLst>
      <p:ext uri="{BB962C8B-B14F-4D97-AF65-F5344CB8AC3E}">
        <p14:creationId xmlns:p14="http://schemas.microsoft.com/office/powerpoint/2010/main" val="805757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DA6BB0CC-ECE3-BD31-7C59-E0A26343F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"/>
            <a:ext cx="12192000" cy="6845807"/>
          </a:xfrm>
          <a:prstGeom prst="rect">
            <a:avLst/>
          </a:prstGeom>
        </p:spPr>
      </p:pic>
      <p:pic>
        <p:nvPicPr>
          <p:cNvPr id="8" name="Картина 7" descr="Картина, която съдържа на закрито, бял, рафт, няколко&#10;&#10;Описанието е генерирано автоматично">
            <a:extLst>
              <a:ext uri="{FF2B5EF4-FFF2-40B4-BE49-F238E27FC236}">
                <a16:creationId xmlns:a16="http://schemas.microsoft.com/office/drawing/2014/main" id="{4F23838C-2309-9D9A-9DC2-243C1A7AB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762000"/>
            <a:ext cx="7162800" cy="559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43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Картина 14">
            <a:extLst>
              <a:ext uri="{FF2B5EF4-FFF2-40B4-BE49-F238E27FC236}">
                <a16:creationId xmlns:a16="http://schemas.microsoft.com/office/drawing/2014/main" id="{35EE1E23-4488-DD0A-B7D1-0561C964A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"/>
            <a:ext cx="12192000" cy="68458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46542"/>
            <a:ext cx="7886700" cy="533399"/>
          </a:xfrm>
        </p:spPr>
        <p:txBody>
          <a:bodyPr>
            <a:normAutofit/>
          </a:bodyPr>
          <a:lstStyle/>
          <a:p>
            <a:r>
              <a:rPr lang="bg-BG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bg-BG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Игри  и  занимания  в  детската  градина</a:t>
            </a:r>
            <a:endParaRPr lang="bg-BG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5893" y="587726"/>
            <a:ext cx="8534400" cy="5943600"/>
          </a:xfrm>
        </p:spPr>
        <p:txBody>
          <a:bodyPr>
            <a:normAutofit/>
          </a:bodyPr>
          <a:lstStyle/>
          <a:p>
            <a:r>
              <a:rPr lang="bg-BG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bg-BG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  игри  учим:</a:t>
            </a:r>
          </a:p>
          <a:p>
            <a:r>
              <a:rPr lang="bg-BG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bg-BG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bg-BG" sz="2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bg-BG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</a:t>
            </a:r>
            <a:r>
              <a:rPr lang="bg-BG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</a:t>
            </a:r>
            <a:r>
              <a:rPr lang="bg-BG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</a:t>
            </a:r>
            <a:r>
              <a:rPr lang="bg-BG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те;</a:t>
            </a:r>
          </a:p>
          <a:p>
            <a:pPr algn="just"/>
            <a:r>
              <a:rPr lang="bg-BG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bg-BG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плодовете</a:t>
            </a:r>
            <a:r>
              <a:rPr lang="bg-BG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bg-BG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зеленчуците;</a:t>
            </a:r>
            <a:r>
              <a:rPr lang="bg-BG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</a:p>
          <a:p>
            <a:pPr marL="342900" indent="-342900" algn="just">
              <a:buFontTx/>
              <a:buChar char="-"/>
            </a:pPr>
            <a:r>
              <a:rPr lang="bg-BG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bg-BG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</a:t>
            </a:r>
            <a:r>
              <a:rPr lang="bg-BG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</a:t>
            </a:r>
            <a:r>
              <a:rPr lang="bg-BG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интересни </a:t>
            </a:r>
            <a:r>
              <a:rPr lang="bg-BG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неща</a:t>
            </a:r>
            <a:r>
              <a:rPr lang="bg-BG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" r="-172"/>
          <a:stretch/>
        </p:blipFill>
        <p:spPr>
          <a:xfrm>
            <a:off x="414186" y="3130065"/>
            <a:ext cx="3874056" cy="28955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" r="2706"/>
          <a:stretch/>
        </p:blipFill>
        <p:spPr>
          <a:xfrm>
            <a:off x="9516661" y="307734"/>
            <a:ext cx="2210338" cy="31157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r="1965"/>
          <a:stretch/>
        </p:blipFill>
        <p:spPr>
          <a:xfrm>
            <a:off x="4556301" y="3130065"/>
            <a:ext cx="3523215" cy="28955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Картина 7" descr="Картина, която съдържа текст, векторни графики&#10;&#10;Описанието е генерирано автоматично">
            <a:extLst>
              <a:ext uri="{FF2B5EF4-FFF2-40B4-BE49-F238E27FC236}">
                <a16:creationId xmlns:a16="http://schemas.microsoft.com/office/drawing/2014/main" id="{57A8E4E7-1A85-A796-828A-CAFC79834C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243">
            <a:off x="405059" y="275492"/>
            <a:ext cx="1538041" cy="17776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" r="2266"/>
          <a:stretch/>
        </p:blipFill>
        <p:spPr>
          <a:xfrm>
            <a:off x="8370906" y="2825262"/>
            <a:ext cx="2291510" cy="32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13301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098A46AB-1AB2-D7DC-D2B1-68CCEA10D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320348" y="1378581"/>
            <a:ext cx="3013102" cy="685800"/>
          </a:xfrm>
        </p:spPr>
        <p:txBody>
          <a:bodyPr>
            <a:noAutofit/>
          </a:bodyPr>
          <a:lstStyle/>
          <a:p>
            <a:pPr algn="ctr"/>
            <a:r>
              <a:rPr lang="bg-BG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Екипа на групата: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018725" y="2238879"/>
            <a:ext cx="5240647" cy="1222124"/>
          </a:xfrm>
        </p:spPr>
        <p:txBody>
          <a:bodyPr>
            <a:noAutofit/>
          </a:bodyPr>
          <a:lstStyle/>
          <a:p>
            <a:r>
              <a:rPr lang="bg-BG" sz="2000" b="1" dirty="0">
                <a:solidFill>
                  <a:srgbClr val="002060"/>
                </a:solidFill>
              </a:rPr>
              <a:t> </a:t>
            </a:r>
            <a:r>
              <a:rPr lang="bg-BG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 учител Виолета Димитрова</a:t>
            </a:r>
          </a:p>
          <a:p>
            <a:r>
              <a:rPr lang="bg-BG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 учител  Петя Борисова</a:t>
            </a:r>
          </a:p>
          <a:p>
            <a:r>
              <a:rPr lang="bg-BG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Пом.възпитател</a:t>
            </a:r>
            <a:r>
              <a:rPr lang="bg-BG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Валерия Христова</a:t>
            </a:r>
          </a:p>
          <a:p>
            <a:pPr marL="0" indent="0">
              <a:buNone/>
            </a:pPr>
            <a:endParaRPr lang="bg-BG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860" y="1353181"/>
            <a:ext cx="5511432" cy="41118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635501"/>
            <a:ext cx="1532226" cy="2745909"/>
          </a:xfrm>
          <a:prstGeom prst="rect">
            <a:avLst/>
          </a:prstGeom>
        </p:spPr>
      </p:pic>
      <p:cxnSp>
        <p:nvCxnSpPr>
          <p:cNvPr id="4" name="Право съединение 3">
            <a:extLst>
              <a:ext uri="{FF2B5EF4-FFF2-40B4-BE49-F238E27FC236}">
                <a16:creationId xmlns:a16="http://schemas.microsoft.com/office/drawing/2014/main" id="{0B499EC2-4721-E0C9-18CF-89F5CF3B88D2}"/>
              </a:ext>
            </a:extLst>
          </p:cNvPr>
          <p:cNvCxnSpPr>
            <a:cxnSpLocks/>
          </p:cNvCxnSpPr>
          <p:nvPr/>
        </p:nvCxnSpPr>
        <p:spPr>
          <a:xfrm>
            <a:off x="1387675" y="1905000"/>
            <a:ext cx="28784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0704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Картина, която съдържа открито, водна топка, вълна, океанско дъно&#10;&#10;Описанието е генерирано автоматично">
            <a:extLst>
              <a:ext uri="{FF2B5EF4-FFF2-40B4-BE49-F238E27FC236}">
                <a16:creationId xmlns:a16="http://schemas.microsoft.com/office/drawing/2014/main" id="{3375499A-96B8-3DC7-EB62-0E7CD422B4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1"/>
            <a:ext cx="12192000" cy="6846917"/>
          </a:xfrm>
          <a:prstGeom prst="rect">
            <a:avLst/>
          </a:prstGeom>
        </p:spPr>
      </p:pic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B49955AF-C059-782D-E687-F32DA493E0AA}"/>
              </a:ext>
            </a:extLst>
          </p:cNvPr>
          <p:cNvSpPr txBox="1"/>
          <p:nvPr/>
        </p:nvSpPr>
        <p:spPr>
          <a:xfrm>
            <a:off x="2438400" y="904220"/>
            <a:ext cx="7518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Професия “Доктор и мед. сестра” -предметите, с които си служат. </a:t>
            </a:r>
          </a:p>
        </p:txBody>
      </p:sp>
      <p:sp>
        <p:nvSpPr>
          <p:cNvPr id="7" name="Текстово поле 6">
            <a:extLst>
              <a:ext uri="{FF2B5EF4-FFF2-40B4-BE49-F238E27FC236}">
                <a16:creationId xmlns:a16="http://schemas.microsoft.com/office/drawing/2014/main" id="{A497AEDD-68F8-B9BA-7A07-4B3BC4FFE3A7}"/>
              </a:ext>
            </a:extLst>
          </p:cNvPr>
          <p:cNvSpPr txBox="1"/>
          <p:nvPr/>
        </p:nvSpPr>
        <p:spPr>
          <a:xfrm>
            <a:off x="4343400" y="381000"/>
            <a:ext cx="3505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2800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Учим се да играем</a:t>
            </a:r>
          </a:p>
        </p:txBody>
      </p:sp>
      <p:grpSp>
        <p:nvGrpSpPr>
          <p:cNvPr id="16" name="Групиране 15">
            <a:extLst>
              <a:ext uri="{FF2B5EF4-FFF2-40B4-BE49-F238E27FC236}">
                <a16:creationId xmlns:a16="http://schemas.microsoft.com/office/drawing/2014/main" id="{FF895F1B-38AD-A6C3-AE9C-D2856070D8E1}"/>
              </a:ext>
            </a:extLst>
          </p:cNvPr>
          <p:cNvGrpSpPr/>
          <p:nvPr/>
        </p:nvGrpSpPr>
        <p:grpSpPr>
          <a:xfrm>
            <a:off x="1489172" y="2071734"/>
            <a:ext cx="9213656" cy="3213100"/>
            <a:chOff x="835800" y="2667000"/>
            <a:chExt cx="9213656" cy="3213100"/>
          </a:xfrm>
        </p:grpSpPr>
        <p:pic>
          <p:nvPicPr>
            <p:cNvPr id="9" name="Картина 8" descr="Картина, която съдържа дете, на закрито, човек, танцьор&#10;&#10;Описанието е генерирано автоматично">
              <a:extLst>
                <a:ext uri="{FF2B5EF4-FFF2-40B4-BE49-F238E27FC236}">
                  <a16:creationId xmlns:a16="http://schemas.microsoft.com/office/drawing/2014/main" id="{5B95C86E-63CC-2521-2030-029A8938C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5575" y="2667000"/>
              <a:ext cx="2400300" cy="3200400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11" name="Картина 10" descr="Картина, която съдържа човек, на закрито, дете, под&#10;&#10;Описанието е генерирано автоматично">
              <a:extLst>
                <a:ext uri="{FF2B5EF4-FFF2-40B4-BE49-F238E27FC236}">
                  <a16:creationId xmlns:a16="http://schemas.microsoft.com/office/drawing/2014/main" id="{B9A7EFE2-96B9-96D3-3E19-768952D52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9156" y="2679700"/>
              <a:ext cx="2400300" cy="3200400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13" name="Картина 12" descr="Картина, която съдържа облечен&#10;&#10;Описанието е генерирано автоматично">
              <a:extLst>
                <a:ext uri="{FF2B5EF4-FFF2-40B4-BE49-F238E27FC236}">
                  <a16:creationId xmlns:a16="http://schemas.microsoft.com/office/drawing/2014/main" id="{D1CCA0DF-562B-968F-23E0-D3746635A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081" y="2667000"/>
              <a:ext cx="2400300" cy="3200400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15" name="Картина 14" descr="Картина, която съдържа човек, на закрито, под, група&#10;&#10;Описанието е генерирано автоматично">
              <a:extLst>
                <a:ext uri="{FF2B5EF4-FFF2-40B4-BE49-F238E27FC236}">
                  <a16:creationId xmlns:a16="http://schemas.microsoft.com/office/drawing/2014/main" id="{1AEA0C74-AE26-B729-74C2-5F1ECA9EB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800" y="2667000"/>
              <a:ext cx="2400300" cy="3200400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7921495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Картина, която съдържа открито, водна топка, вълна, океанско дъно&#10;&#10;Описанието е генерирано автоматично">
            <a:extLst>
              <a:ext uri="{FF2B5EF4-FFF2-40B4-BE49-F238E27FC236}">
                <a16:creationId xmlns:a16="http://schemas.microsoft.com/office/drawing/2014/main" id="{3375499A-96B8-3DC7-EB62-0E7CD422B4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1"/>
            <a:ext cx="12192000" cy="6846917"/>
          </a:xfrm>
          <a:prstGeom prst="rect">
            <a:avLst/>
          </a:prstGeom>
        </p:spPr>
      </p:pic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B49955AF-C059-782D-E687-F32DA493E0AA}"/>
              </a:ext>
            </a:extLst>
          </p:cNvPr>
          <p:cNvSpPr txBox="1"/>
          <p:nvPr/>
        </p:nvSpPr>
        <p:spPr>
          <a:xfrm>
            <a:off x="2438400" y="904220"/>
            <a:ext cx="7518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Математика- групиране по цвят и форма. Сравняване броя на обектите в две множества и неусетно се превърна в забавна игра.</a:t>
            </a:r>
          </a:p>
        </p:txBody>
      </p:sp>
      <p:sp>
        <p:nvSpPr>
          <p:cNvPr id="7" name="Текстово поле 6">
            <a:extLst>
              <a:ext uri="{FF2B5EF4-FFF2-40B4-BE49-F238E27FC236}">
                <a16:creationId xmlns:a16="http://schemas.microsoft.com/office/drawing/2014/main" id="{A497AEDD-68F8-B9BA-7A07-4B3BC4FFE3A7}"/>
              </a:ext>
            </a:extLst>
          </p:cNvPr>
          <p:cNvSpPr txBox="1"/>
          <p:nvPr/>
        </p:nvSpPr>
        <p:spPr>
          <a:xfrm>
            <a:off x="4724400" y="381000"/>
            <a:ext cx="2743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Учим и играем</a:t>
            </a:r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1E2F257C-3690-D90C-106E-447F4E67B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063" y="1819832"/>
            <a:ext cx="2659610" cy="3566469"/>
          </a:xfrm>
          <a:prstGeom prst="rect">
            <a:avLst/>
          </a:prstGeom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D156E2D9-B7C4-AD7C-3304-97BF505738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521" y="2250999"/>
            <a:ext cx="2667231" cy="3802710"/>
          </a:xfrm>
          <a:prstGeom prst="rect">
            <a:avLst/>
          </a:prstGeom>
        </p:spPr>
      </p:pic>
      <p:pic>
        <p:nvPicPr>
          <p:cNvPr id="12" name="Картина 11" descr="Картина, която съдържа спалня&#10;&#10;Описанието е генерирано автоматично">
            <a:extLst>
              <a:ext uri="{FF2B5EF4-FFF2-40B4-BE49-F238E27FC236}">
                <a16:creationId xmlns:a16="http://schemas.microsoft.com/office/drawing/2014/main" id="{8AE8352B-7671-B891-06FC-CA265E9A84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"/>
          <a:stretch/>
        </p:blipFill>
        <p:spPr>
          <a:xfrm>
            <a:off x="7467600" y="2649562"/>
            <a:ext cx="2651990" cy="355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432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Картина, която съдържа открито, водна топка, вълна, океанско дъно&#10;&#10;Описанието е генерирано автоматично">
            <a:extLst>
              <a:ext uri="{FF2B5EF4-FFF2-40B4-BE49-F238E27FC236}">
                <a16:creationId xmlns:a16="http://schemas.microsoft.com/office/drawing/2014/main" id="{3375499A-96B8-3DC7-EB62-0E7CD422B4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1"/>
            <a:ext cx="12192000" cy="6846917"/>
          </a:xfrm>
          <a:prstGeom prst="rect">
            <a:avLst/>
          </a:prstGeom>
        </p:spPr>
      </p:pic>
      <p:sp>
        <p:nvSpPr>
          <p:cNvPr id="7" name="Текстово поле 6">
            <a:extLst>
              <a:ext uri="{FF2B5EF4-FFF2-40B4-BE49-F238E27FC236}">
                <a16:creationId xmlns:a16="http://schemas.microsoft.com/office/drawing/2014/main" id="{A497AEDD-68F8-B9BA-7A07-4B3BC4FFE3A7}"/>
              </a:ext>
            </a:extLst>
          </p:cNvPr>
          <p:cNvSpPr txBox="1"/>
          <p:nvPr/>
        </p:nvSpPr>
        <p:spPr>
          <a:xfrm>
            <a:off x="2857500" y="381475"/>
            <a:ext cx="6819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Забавни експерименти и опити-1</a:t>
            </a:r>
          </a:p>
        </p:txBody>
      </p:sp>
      <p:pic>
        <p:nvPicPr>
          <p:cNvPr id="6" name="Картина 5" descr="Картина, която съдържа на закрито, блюдо, храна, изяден&#10;&#10;Описанието е генерирано автоматично">
            <a:extLst>
              <a:ext uri="{FF2B5EF4-FFF2-40B4-BE49-F238E27FC236}">
                <a16:creationId xmlns:a16="http://schemas.microsoft.com/office/drawing/2014/main" id="{3E4FC182-D7C2-67C2-E8F2-C292D14F44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409" y="2438400"/>
            <a:ext cx="2954416" cy="3714959"/>
          </a:xfrm>
          <a:prstGeom prst="rect">
            <a:avLst/>
          </a:prstGeom>
        </p:spPr>
      </p:pic>
      <p:pic>
        <p:nvPicPr>
          <p:cNvPr id="10" name="Картина 9" descr="Картина, която съдържа човек, дете, на закрито, млад&#10;&#10;Описанието е генерирано автоматично">
            <a:extLst>
              <a:ext uri="{FF2B5EF4-FFF2-40B4-BE49-F238E27FC236}">
                <a16:creationId xmlns:a16="http://schemas.microsoft.com/office/drawing/2014/main" id="{AE7F6B0F-85DE-A12F-1BEC-CD5A7EDD09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62871"/>
            <a:ext cx="2790125" cy="3755298"/>
          </a:xfrm>
          <a:prstGeom prst="rect">
            <a:avLst/>
          </a:prstGeom>
        </p:spPr>
      </p:pic>
      <p:pic>
        <p:nvPicPr>
          <p:cNvPr id="13" name="Картина 12" descr="Картина, която съдържа текст, човек, дете, на закрито&#10;&#10;Описанието е генерирано автоматично">
            <a:extLst>
              <a:ext uri="{FF2B5EF4-FFF2-40B4-BE49-F238E27FC236}">
                <a16:creationId xmlns:a16="http://schemas.microsoft.com/office/drawing/2014/main" id="{84824728-BF28-4D27-F788-266779ABA4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75" y="1550491"/>
            <a:ext cx="2790125" cy="371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5529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Картина, която съдържа открито, водна топка, вълна, океанско дъно&#10;&#10;Описанието е генерирано автоматично">
            <a:extLst>
              <a:ext uri="{FF2B5EF4-FFF2-40B4-BE49-F238E27FC236}">
                <a16:creationId xmlns:a16="http://schemas.microsoft.com/office/drawing/2014/main" id="{3375499A-96B8-3DC7-EB62-0E7CD422B4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1"/>
            <a:ext cx="12192000" cy="6846917"/>
          </a:xfrm>
          <a:prstGeom prst="rect">
            <a:avLst/>
          </a:prstGeom>
        </p:spPr>
      </p:pic>
      <p:sp>
        <p:nvSpPr>
          <p:cNvPr id="7" name="Текстово поле 6">
            <a:extLst>
              <a:ext uri="{FF2B5EF4-FFF2-40B4-BE49-F238E27FC236}">
                <a16:creationId xmlns:a16="http://schemas.microsoft.com/office/drawing/2014/main" id="{A497AEDD-68F8-B9BA-7A07-4B3BC4FFE3A7}"/>
              </a:ext>
            </a:extLst>
          </p:cNvPr>
          <p:cNvSpPr txBox="1"/>
          <p:nvPr/>
        </p:nvSpPr>
        <p:spPr>
          <a:xfrm>
            <a:off x="3505200" y="326754"/>
            <a:ext cx="5181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Забавни експерименти</a:t>
            </a:r>
          </a:p>
        </p:txBody>
      </p:sp>
      <p:pic>
        <p:nvPicPr>
          <p:cNvPr id="4" name="Картина 3" descr="Картина, която съдържа текст&#10;&#10;Описанието е генерирано автоматично">
            <a:extLst>
              <a:ext uri="{FF2B5EF4-FFF2-40B4-BE49-F238E27FC236}">
                <a16:creationId xmlns:a16="http://schemas.microsoft.com/office/drawing/2014/main" id="{C19799A8-B5BF-09C4-C041-C24F71D707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328915"/>
            <a:ext cx="2667000" cy="3556000"/>
          </a:xfrm>
          <a:prstGeom prst="rect">
            <a:avLst/>
          </a:prstGeom>
        </p:spPr>
      </p:pic>
      <p:pic>
        <p:nvPicPr>
          <p:cNvPr id="8" name="Картина 7" descr="Картина, която съдържа текст, човек, дете, момче&#10;&#10;Описанието е генерирано автоматично">
            <a:extLst>
              <a:ext uri="{FF2B5EF4-FFF2-40B4-BE49-F238E27FC236}">
                <a16:creationId xmlns:a16="http://schemas.microsoft.com/office/drawing/2014/main" id="{A8511339-3610-5B7A-9F92-844EFEA02F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783695"/>
            <a:ext cx="2667000" cy="3556000"/>
          </a:xfrm>
          <a:prstGeom prst="rect">
            <a:avLst/>
          </a:prstGeom>
        </p:spPr>
      </p:pic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B66B6120-CD21-3A7F-AD4F-D35505E67B9F}"/>
              </a:ext>
            </a:extLst>
          </p:cNvPr>
          <p:cNvSpPr txBox="1"/>
          <p:nvPr/>
        </p:nvSpPr>
        <p:spPr>
          <a:xfrm>
            <a:off x="3162300" y="1030140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„Светофар другар“ -воден светофар с безвредни бои.</a:t>
            </a:r>
          </a:p>
        </p:txBody>
      </p:sp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BDD5D596-FA15-FC44-9ABF-F506E9C6A8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b="4764"/>
          <a:stretch/>
        </p:blipFill>
        <p:spPr>
          <a:xfrm>
            <a:off x="1096966" y="2328915"/>
            <a:ext cx="4130668" cy="302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793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Картина, която съдържа открито, водна топка, вълна, океанско дъно&#10;&#10;Описанието е генерирано автоматично">
            <a:extLst>
              <a:ext uri="{FF2B5EF4-FFF2-40B4-BE49-F238E27FC236}">
                <a16:creationId xmlns:a16="http://schemas.microsoft.com/office/drawing/2014/main" id="{3375499A-96B8-3DC7-EB62-0E7CD422B4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1"/>
            <a:ext cx="12192000" cy="6846917"/>
          </a:xfrm>
          <a:prstGeom prst="rect">
            <a:avLst/>
          </a:prstGeom>
        </p:spPr>
      </p:pic>
      <p:sp>
        <p:nvSpPr>
          <p:cNvPr id="7" name="Текстово поле 6">
            <a:extLst>
              <a:ext uri="{FF2B5EF4-FFF2-40B4-BE49-F238E27FC236}">
                <a16:creationId xmlns:a16="http://schemas.microsoft.com/office/drawing/2014/main" id="{A497AEDD-68F8-B9BA-7A07-4B3BC4FFE3A7}"/>
              </a:ext>
            </a:extLst>
          </p:cNvPr>
          <p:cNvSpPr txBox="1"/>
          <p:nvPr/>
        </p:nvSpPr>
        <p:spPr>
          <a:xfrm>
            <a:off x="2514600" y="228600"/>
            <a:ext cx="731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„Безопасно движение по пътищата“</a:t>
            </a:r>
          </a:p>
        </p:txBody>
      </p:sp>
      <p:pic>
        <p:nvPicPr>
          <p:cNvPr id="4" name="Картина 3" descr="Картина, която съдържа под, момче, дете, човек&#10;&#10;Описанието е генерирано автоматично">
            <a:extLst>
              <a:ext uri="{FF2B5EF4-FFF2-40B4-BE49-F238E27FC236}">
                <a16:creationId xmlns:a16="http://schemas.microsoft.com/office/drawing/2014/main" id="{539CEC34-7D28-FAB3-3C12-BB6F36D988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938" y="1613595"/>
            <a:ext cx="2793150" cy="3724200"/>
          </a:xfrm>
          <a:prstGeom prst="rect">
            <a:avLst/>
          </a:prstGeom>
        </p:spPr>
      </p:pic>
      <p:pic>
        <p:nvPicPr>
          <p:cNvPr id="9" name="Картина 8" descr="Картина, която съдържа под, на закрито, дърво&#10;&#10;Описанието е генерирано автоматично">
            <a:extLst>
              <a:ext uri="{FF2B5EF4-FFF2-40B4-BE49-F238E27FC236}">
                <a16:creationId xmlns:a16="http://schemas.microsoft.com/office/drawing/2014/main" id="{57756387-E318-D88A-D554-A0A1FF7D4F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86289" y="2670754"/>
            <a:ext cx="2793150" cy="3724200"/>
          </a:xfrm>
          <a:prstGeom prst="rect">
            <a:avLst/>
          </a:prstGeom>
        </p:spPr>
      </p:pic>
      <p:pic>
        <p:nvPicPr>
          <p:cNvPr id="11" name="Картина 10" descr="Картина, която съдържа под, на закрито&#10;&#10;Описанието е генерирано автоматично">
            <a:extLst>
              <a:ext uri="{FF2B5EF4-FFF2-40B4-BE49-F238E27FC236}">
                <a16:creationId xmlns:a16="http://schemas.microsoft.com/office/drawing/2014/main" id="{B0A972FB-ED03-25AE-4229-BA1FC86BBA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17764" y="2629546"/>
            <a:ext cx="2793150" cy="3724200"/>
          </a:xfrm>
          <a:prstGeom prst="rect">
            <a:avLst/>
          </a:prstGeom>
        </p:spPr>
      </p:pic>
      <p:pic>
        <p:nvPicPr>
          <p:cNvPr id="13" name="Картина 12" descr="Картина, която съдържа под, на закрито, сграда&#10;&#10;Описанието е генерирано автоматично">
            <a:extLst>
              <a:ext uri="{FF2B5EF4-FFF2-40B4-BE49-F238E27FC236}">
                <a16:creationId xmlns:a16="http://schemas.microsoft.com/office/drawing/2014/main" id="{0EC8FAEA-3AFB-2FA2-7148-F1E03FF288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94578" y="1411850"/>
            <a:ext cx="2793150" cy="3724200"/>
          </a:xfrm>
          <a:prstGeom prst="rect">
            <a:avLst/>
          </a:prstGeom>
        </p:spPr>
      </p:pic>
      <p:sp>
        <p:nvSpPr>
          <p:cNvPr id="15" name="Текстово поле 14">
            <a:extLst>
              <a:ext uri="{FF2B5EF4-FFF2-40B4-BE49-F238E27FC236}">
                <a16:creationId xmlns:a16="http://schemas.microsoft.com/office/drawing/2014/main" id="{40583AF3-500B-AAEE-3E5F-646F509DBDD4}"/>
              </a:ext>
            </a:extLst>
          </p:cNvPr>
          <p:cNvSpPr txBox="1"/>
          <p:nvPr/>
        </p:nvSpPr>
        <p:spPr>
          <a:xfrm>
            <a:off x="3064300" y="874931"/>
            <a:ext cx="61976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"Разпознавам звук и цвят” по БДП. </a:t>
            </a:r>
          </a:p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Формира сензорни усещания и възприятия за звук и цвят. Разпознава и назовава цветовете на светофара- червено, жълто и зелено. Кой къде се движи по уличното платно. Накрая си направихме воден светофар от бои за яйца.</a:t>
            </a:r>
          </a:p>
        </p:txBody>
      </p:sp>
    </p:spTree>
    <p:extLst>
      <p:ext uri="{BB962C8B-B14F-4D97-AF65-F5344CB8AC3E}">
        <p14:creationId xmlns:p14="http://schemas.microsoft.com/office/powerpoint/2010/main" val="15630354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Картина 9" descr="Картина, която съдържа открито, водна топка, вълна, океанско дъно&#10;&#10;Описанието е генерирано автоматично">
            <a:extLst>
              <a:ext uri="{FF2B5EF4-FFF2-40B4-BE49-F238E27FC236}">
                <a16:creationId xmlns:a16="http://schemas.microsoft.com/office/drawing/2014/main" id="{E632C4A7-B407-1622-4986-22EEEFEA72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1"/>
            <a:ext cx="12192000" cy="6846917"/>
          </a:xfrm>
          <a:prstGeom prst="rect">
            <a:avLst/>
          </a:prstGeom>
        </p:spPr>
      </p:pic>
      <p:sp>
        <p:nvSpPr>
          <p:cNvPr id="2" name="Правоъгълник 1">
            <a:extLst>
              <a:ext uri="{FF2B5EF4-FFF2-40B4-BE49-F238E27FC236}">
                <a16:creationId xmlns:a16="http://schemas.microsoft.com/office/drawing/2014/main" id="{DFD29FB1-316F-1763-7628-54CC6AD48F01}"/>
              </a:ext>
            </a:extLst>
          </p:cNvPr>
          <p:cNvSpPr/>
          <p:nvPr/>
        </p:nvSpPr>
        <p:spPr>
          <a:xfrm>
            <a:off x="4211189" y="12700"/>
            <a:ext cx="37696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g-BG" sz="5400" b="1" cap="none" spc="0" dirty="0">
                <a:ln/>
                <a:solidFill>
                  <a:srgbClr val="BC3642"/>
                </a:solidFill>
                <a:effectLst/>
              </a:rPr>
              <a:t>„</a:t>
            </a:r>
            <a:r>
              <a:rPr lang="bg-BG" sz="5400" b="1" cap="none" spc="0" dirty="0" err="1">
                <a:ln/>
                <a:solidFill>
                  <a:srgbClr val="BC3642"/>
                </a:solidFill>
                <a:effectLst/>
              </a:rPr>
              <a:t>Бабинден</a:t>
            </a:r>
            <a:r>
              <a:rPr lang="bg-BG" sz="5400" b="1" cap="none" spc="0" dirty="0">
                <a:ln/>
                <a:solidFill>
                  <a:srgbClr val="BC3642"/>
                </a:solidFill>
                <a:effectLst/>
              </a:rPr>
              <a:t>“</a:t>
            </a:r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E670DE9C-FE58-48EE-B2BA-402A509BF088}"/>
              </a:ext>
            </a:extLst>
          </p:cNvPr>
          <p:cNvSpPr txBox="1"/>
          <p:nvPr/>
        </p:nvSpPr>
        <p:spPr>
          <a:xfrm>
            <a:off x="2615564" y="860582"/>
            <a:ext cx="6985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2000" dirty="0"/>
              <a:t>Пресъздаване традиции и обичай свързани празника ,,</a:t>
            </a:r>
            <a:r>
              <a:rPr lang="bg-BG" sz="2000" dirty="0" err="1"/>
              <a:t>Бабинден</a:t>
            </a:r>
            <a:r>
              <a:rPr lang="bg-BG" sz="2000" dirty="0"/>
              <a:t>‘‘, по стар стил на 21 януари!</a:t>
            </a:r>
          </a:p>
        </p:txBody>
      </p:sp>
      <p:pic>
        <p:nvPicPr>
          <p:cNvPr id="6" name="Картина 5" descr="Картина, която съдържа човек, на закрито&#10;&#10;Описанието е генерирано автоматично">
            <a:extLst>
              <a:ext uri="{FF2B5EF4-FFF2-40B4-BE49-F238E27FC236}">
                <a16:creationId xmlns:a16="http://schemas.microsoft.com/office/drawing/2014/main" id="{4E7B72FD-2CBD-A89E-6767-3CE1CF2E4C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998" y="3912867"/>
            <a:ext cx="2046600" cy="2728800"/>
          </a:xfrm>
          <a:prstGeom prst="rect">
            <a:avLst/>
          </a:prstGeom>
        </p:spPr>
      </p:pic>
      <p:pic>
        <p:nvPicPr>
          <p:cNvPr id="8" name="Картина 7" descr="Картина, която съдържа човек&#10;&#10;Описанието е генерирано автоматично">
            <a:extLst>
              <a:ext uri="{FF2B5EF4-FFF2-40B4-BE49-F238E27FC236}">
                <a16:creationId xmlns:a16="http://schemas.microsoft.com/office/drawing/2014/main" id="{D4D37178-3042-78A1-4311-769B9E3C1F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31" y="3912867"/>
            <a:ext cx="2046600" cy="2728800"/>
          </a:xfrm>
          <a:prstGeom prst="rect">
            <a:avLst/>
          </a:prstGeom>
        </p:spPr>
      </p:pic>
      <p:pic>
        <p:nvPicPr>
          <p:cNvPr id="11" name="Картина 10" descr="Картина, която съдържа дете, човек, на закрито, момче&#10;&#10;Описанието е генерирано автоматично">
            <a:extLst>
              <a:ext uri="{FF2B5EF4-FFF2-40B4-BE49-F238E27FC236}">
                <a16:creationId xmlns:a16="http://schemas.microsoft.com/office/drawing/2014/main" id="{71BE8CF6-40CF-4A78-420C-BCE17BF9EF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934" y="1586911"/>
            <a:ext cx="2842500" cy="2131875"/>
          </a:xfrm>
          <a:prstGeom prst="rect">
            <a:avLst/>
          </a:prstGeom>
        </p:spPr>
      </p:pic>
      <p:pic>
        <p:nvPicPr>
          <p:cNvPr id="13" name="Картина 12" descr="Картина, която съдържа под, на закрито, спалня, декориран&#10;&#10;Описанието е генерирано автоматично">
            <a:extLst>
              <a:ext uri="{FF2B5EF4-FFF2-40B4-BE49-F238E27FC236}">
                <a16:creationId xmlns:a16="http://schemas.microsoft.com/office/drawing/2014/main" id="{9BDA088F-993F-5A00-6D41-363909AE13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612311"/>
            <a:ext cx="2842500" cy="2131875"/>
          </a:xfrm>
          <a:prstGeom prst="rect">
            <a:avLst/>
          </a:prstGeom>
        </p:spPr>
      </p:pic>
      <p:pic>
        <p:nvPicPr>
          <p:cNvPr id="15" name="Картина 14" descr="Картина, която съдържа човек, на закрито&#10;&#10;Описанието е генерирано автоматично">
            <a:extLst>
              <a:ext uri="{FF2B5EF4-FFF2-40B4-BE49-F238E27FC236}">
                <a16:creationId xmlns:a16="http://schemas.microsoft.com/office/drawing/2014/main" id="{EE05828D-EB51-B27A-7E08-821CC8887D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365" y="3881288"/>
            <a:ext cx="2046600" cy="2728800"/>
          </a:xfrm>
          <a:prstGeom prst="rect">
            <a:avLst/>
          </a:prstGeom>
        </p:spPr>
      </p:pic>
      <p:pic>
        <p:nvPicPr>
          <p:cNvPr id="17" name="Картина 16" descr="Картина, която съдържа дете, човек, момче, млад&#10;&#10;Описанието е генерирано автоматично">
            <a:extLst>
              <a:ext uri="{FF2B5EF4-FFF2-40B4-BE49-F238E27FC236}">
                <a16:creationId xmlns:a16="http://schemas.microsoft.com/office/drawing/2014/main" id="{2EF5F9EA-1808-BBC9-CB30-7926D11996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658" y="1612312"/>
            <a:ext cx="2847518" cy="2135638"/>
          </a:xfrm>
          <a:prstGeom prst="rect">
            <a:avLst/>
          </a:prstGeom>
        </p:spPr>
      </p:pic>
      <p:pic>
        <p:nvPicPr>
          <p:cNvPr id="19" name="Картина 18" descr="Картина, която съдържа човек, на закрито&#10;&#10;Описанието е генерирано автоматично">
            <a:extLst>
              <a:ext uri="{FF2B5EF4-FFF2-40B4-BE49-F238E27FC236}">
                <a16:creationId xmlns:a16="http://schemas.microsoft.com/office/drawing/2014/main" id="{60A5A6DE-1DFE-6E49-F239-00A2572A42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264" y="3881288"/>
            <a:ext cx="2046600" cy="27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67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Картина, която съдържа открито, водна топка, вълна, океанско дъно&#10;&#10;Описанието е генерирано автоматично">
            <a:extLst>
              <a:ext uri="{FF2B5EF4-FFF2-40B4-BE49-F238E27FC236}">
                <a16:creationId xmlns:a16="http://schemas.microsoft.com/office/drawing/2014/main" id="{3375499A-96B8-3DC7-EB62-0E7CD422B4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1"/>
            <a:ext cx="12192000" cy="6846917"/>
          </a:xfrm>
          <a:prstGeom prst="rect">
            <a:avLst/>
          </a:prstGeom>
        </p:spPr>
      </p:pic>
      <p:sp>
        <p:nvSpPr>
          <p:cNvPr id="7" name="Текстово поле 6">
            <a:extLst>
              <a:ext uri="{FF2B5EF4-FFF2-40B4-BE49-F238E27FC236}">
                <a16:creationId xmlns:a16="http://schemas.microsoft.com/office/drawing/2014/main" id="{A497AEDD-68F8-B9BA-7A07-4B3BC4FFE3A7}"/>
              </a:ext>
            </a:extLst>
          </p:cNvPr>
          <p:cNvSpPr txBox="1"/>
          <p:nvPr/>
        </p:nvSpPr>
        <p:spPr>
          <a:xfrm>
            <a:off x="2476500" y="919942"/>
            <a:ext cx="7239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Щафетни игри – „Бързи, смели, сръчни“</a:t>
            </a:r>
          </a:p>
        </p:txBody>
      </p:sp>
      <p:pic>
        <p:nvPicPr>
          <p:cNvPr id="6" name="Картина 5" descr="Картина, която съдържа под, дете, на закрито, жълто&#10;&#10;Описанието е генерирано автоматично">
            <a:extLst>
              <a:ext uri="{FF2B5EF4-FFF2-40B4-BE49-F238E27FC236}">
                <a16:creationId xmlns:a16="http://schemas.microsoft.com/office/drawing/2014/main" id="{760003C0-274F-BCDE-60F0-5E6EFCCA0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63" y="2438400"/>
            <a:ext cx="3094488" cy="3810000"/>
          </a:xfrm>
          <a:prstGeom prst="rect">
            <a:avLst/>
          </a:prstGeom>
        </p:spPr>
      </p:pic>
      <p:pic>
        <p:nvPicPr>
          <p:cNvPr id="10" name="Картина 9" descr="Картина, която съдържа под, дете, човек, на закрито&#10;&#10;Описанието е генерирано автоматично">
            <a:extLst>
              <a:ext uri="{FF2B5EF4-FFF2-40B4-BE49-F238E27FC236}">
                <a16:creationId xmlns:a16="http://schemas.microsoft.com/office/drawing/2014/main" id="{D6379ACA-FD98-01B7-07C2-5AFD26AA10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803" y="1524000"/>
            <a:ext cx="2667765" cy="3451515"/>
          </a:xfrm>
          <a:prstGeom prst="rect">
            <a:avLst/>
          </a:prstGeom>
        </p:spPr>
      </p:pic>
      <p:pic>
        <p:nvPicPr>
          <p:cNvPr id="13" name="Картина 12" descr="Картина, която съдържа под, на закрито, човек&#10;&#10;Описанието е генерирано автоматично">
            <a:extLst>
              <a:ext uri="{FF2B5EF4-FFF2-40B4-BE49-F238E27FC236}">
                <a16:creationId xmlns:a16="http://schemas.microsoft.com/office/drawing/2014/main" id="{C5F83D1F-2ACE-473D-7C9B-3A82A4E0A3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524000"/>
            <a:ext cx="2858678" cy="337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853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Картина 9" descr="Картина, която съдържа открито, водна топка, вълна, океанско дъно&#10;&#10;Описанието е генерирано автоматично">
            <a:extLst>
              <a:ext uri="{FF2B5EF4-FFF2-40B4-BE49-F238E27FC236}">
                <a16:creationId xmlns:a16="http://schemas.microsoft.com/office/drawing/2014/main" id="{E632C4A7-B407-1622-4986-22EEEFEA72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1"/>
            <a:ext cx="12192000" cy="6846917"/>
          </a:xfrm>
          <a:prstGeom prst="rect">
            <a:avLst/>
          </a:prstGeom>
        </p:spPr>
      </p:pic>
      <p:sp>
        <p:nvSpPr>
          <p:cNvPr id="12" name="Текстово поле 11">
            <a:extLst>
              <a:ext uri="{FF2B5EF4-FFF2-40B4-BE49-F238E27FC236}">
                <a16:creationId xmlns:a16="http://schemas.microsoft.com/office/drawing/2014/main" id="{7A9A3CA4-329A-A9CE-6919-FFFB56169E24}"/>
              </a:ext>
            </a:extLst>
          </p:cNvPr>
          <p:cNvSpPr txBox="1"/>
          <p:nvPr/>
        </p:nvSpPr>
        <p:spPr>
          <a:xfrm>
            <a:off x="2667000" y="457200"/>
            <a:ext cx="6858000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„Жив кът в стаята”- 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засаждане и отглеждане. </a:t>
            </a:r>
          </a:p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Полагане на грижи за растенията. Изграждане на умения за събиране на изсъхнали листа, почистване на прах по листата, поливане с лейка.</a:t>
            </a:r>
          </a:p>
        </p:txBody>
      </p:sp>
      <p:pic>
        <p:nvPicPr>
          <p:cNvPr id="14" name="Картина 13" descr="Картина, която съдържа текст, календар&#10;&#10;Описанието е генерирано автоматично">
            <a:extLst>
              <a:ext uri="{FF2B5EF4-FFF2-40B4-BE49-F238E27FC236}">
                <a16:creationId xmlns:a16="http://schemas.microsoft.com/office/drawing/2014/main" id="{9E359040-814C-439E-9FD3-6B77F96EB8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0"/>
          <a:stretch/>
        </p:blipFill>
        <p:spPr>
          <a:xfrm>
            <a:off x="393919" y="1709781"/>
            <a:ext cx="3605250" cy="3004375"/>
          </a:xfrm>
          <a:prstGeom prst="rect">
            <a:avLst/>
          </a:prstGeom>
        </p:spPr>
      </p:pic>
      <p:pic>
        <p:nvPicPr>
          <p:cNvPr id="18" name="Картина 17" descr="Картина, която съдържа текст&#10;&#10;Описанието е генерирано автоматично">
            <a:extLst>
              <a:ext uri="{FF2B5EF4-FFF2-40B4-BE49-F238E27FC236}">
                <a16:creationId xmlns:a16="http://schemas.microsoft.com/office/drawing/2014/main" id="{019BD8B3-6CAD-33BE-AC45-B2DA7A439D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00592" y="2436826"/>
            <a:ext cx="2790818" cy="3721091"/>
          </a:xfrm>
          <a:prstGeom prst="rect">
            <a:avLst/>
          </a:prstGeom>
        </p:spPr>
      </p:pic>
      <p:pic>
        <p:nvPicPr>
          <p:cNvPr id="22" name="Картина 21" descr="Картина, която съдържа на закрито, дете, момче, жълто&#10;&#10;Описанието е генерирано автоматично">
            <a:extLst>
              <a:ext uri="{FF2B5EF4-FFF2-40B4-BE49-F238E27FC236}">
                <a16:creationId xmlns:a16="http://schemas.microsoft.com/office/drawing/2014/main" id="{07947B7B-E2DA-97AA-D25D-CAC24BA0B8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709781"/>
            <a:ext cx="2996775" cy="39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250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 descr="Картина, която съдържа цвете, растение, маргаритка&#10;&#10;Описанието е генерирано автоматично">
            <a:extLst>
              <a:ext uri="{FF2B5EF4-FFF2-40B4-BE49-F238E27FC236}">
                <a16:creationId xmlns:a16="http://schemas.microsoft.com/office/drawing/2014/main" id="{5823CAAB-5F59-4E91-E420-2FE098242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Картина 8" descr="Картина, която съдържа текст, дърво&#10;&#10;Описанието е генерирано автоматично">
            <a:extLst>
              <a:ext uri="{FF2B5EF4-FFF2-40B4-BE49-F238E27FC236}">
                <a16:creationId xmlns:a16="http://schemas.microsoft.com/office/drawing/2014/main" id="{1766839F-D180-BACB-E747-33643FEA6A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98"/>
          <a:stretch/>
        </p:blipFill>
        <p:spPr>
          <a:xfrm rot="16200000">
            <a:off x="9019176" y="359767"/>
            <a:ext cx="2307049" cy="2667000"/>
          </a:xfrm>
          <a:prstGeom prst="rect">
            <a:avLst/>
          </a:prstGeom>
        </p:spPr>
      </p:pic>
      <p:pic>
        <p:nvPicPr>
          <p:cNvPr id="11" name="Картина 10" descr="Картина, която съдържа човек, под, жена, на закрито&#10;&#10;Описанието е генерирано автоматично">
            <a:extLst>
              <a:ext uri="{FF2B5EF4-FFF2-40B4-BE49-F238E27FC236}">
                <a16:creationId xmlns:a16="http://schemas.microsoft.com/office/drawing/2014/main" id="{E6B88940-B2A0-63EB-F288-CC826F9EAE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23" y="2484783"/>
            <a:ext cx="3048264" cy="3627434"/>
          </a:xfrm>
          <a:prstGeom prst="rect">
            <a:avLst/>
          </a:prstGeom>
        </p:spPr>
      </p:pic>
      <p:pic>
        <p:nvPicPr>
          <p:cNvPr id="13" name="Картина 12" descr="Картина, която съдържа под, човек, на закрито, танцьор&#10;&#10;Описанието е генерирано автоматично">
            <a:extLst>
              <a:ext uri="{FF2B5EF4-FFF2-40B4-BE49-F238E27FC236}">
                <a16:creationId xmlns:a16="http://schemas.microsoft.com/office/drawing/2014/main" id="{3F996A7C-24C3-72C1-CD09-EA8433CD82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4"/>
          <a:stretch/>
        </p:blipFill>
        <p:spPr>
          <a:xfrm>
            <a:off x="3714750" y="3124200"/>
            <a:ext cx="3444465" cy="3223539"/>
          </a:xfrm>
          <a:prstGeom prst="rect">
            <a:avLst/>
          </a:prstGeom>
        </p:spPr>
      </p:pic>
      <p:pic>
        <p:nvPicPr>
          <p:cNvPr id="15" name="Картина 14" descr="Картина, която съдържа под, на закрито, човек, стена&#10;&#10;Описанието е генерирано автоматично">
            <a:extLst>
              <a:ext uri="{FF2B5EF4-FFF2-40B4-BE49-F238E27FC236}">
                <a16:creationId xmlns:a16="http://schemas.microsoft.com/office/drawing/2014/main" id="{BDC213C7-EF97-B2D0-5E5D-0B409CA4A9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753" y="3124200"/>
            <a:ext cx="4465707" cy="3162574"/>
          </a:xfrm>
          <a:prstGeom prst="rect">
            <a:avLst/>
          </a:prstGeom>
        </p:spPr>
      </p:pic>
      <p:sp>
        <p:nvSpPr>
          <p:cNvPr id="16" name="Правоъгълник 15">
            <a:extLst>
              <a:ext uri="{FF2B5EF4-FFF2-40B4-BE49-F238E27FC236}">
                <a16:creationId xmlns:a16="http://schemas.microsoft.com/office/drawing/2014/main" id="{E44DD0A5-22BD-0C07-275B-3EF0CDC97B2D}"/>
              </a:ext>
            </a:extLst>
          </p:cNvPr>
          <p:cNvSpPr/>
          <p:nvPr/>
        </p:nvSpPr>
        <p:spPr>
          <a:xfrm>
            <a:off x="1676400" y="718536"/>
            <a:ext cx="701076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g-BG" sz="48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Isadora Cyr " panose="02000500060000020003" pitchFamily="2" charset="0"/>
              </a:rPr>
              <a:t>Подготовка и посрещане </a:t>
            </a:r>
          </a:p>
          <a:p>
            <a:pPr algn="ctr"/>
            <a:r>
              <a:rPr lang="bg-BG" sz="48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Isadora Cyr " panose="02000500060000020003" pitchFamily="2" charset="0"/>
              </a:rPr>
              <a:t>на Баба Марта</a:t>
            </a:r>
          </a:p>
        </p:txBody>
      </p:sp>
    </p:spTree>
    <p:extLst>
      <p:ext uri="{BB962C8B-B14F-4D97-AF65-F5344CB8AC3E}">
        <p14:creationId xmlns:p14="http://schemas.microsoft.com/office/powerpoint/2010/main" val="34815363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 descr="Картина, която съдържа цвете, растение, маргаритка&#10;&#10;Описанието е генерирано автоматично">
            <a:extLst>
              <a:ext uri="{FF2B5EF4-FFF2-40B4-BE49-F238E27FC236}">
                <a16:creationId xmlns:a16="http://schemas.microsoft.com/office/drawing/2014/main" id="{5823CAAB-5F59-4E91-E420-2FE098242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6" name="Правоъгълник 15">
            <a:extLst>
              <a:ext uri="{FF2B5EF4-FFF2-40B4-BE49-F238E27FC236}">
                <a16:creationId xmlns:a16="http://schemas.microsoft.com/office/drawing/2014/main" id="{E44DD0A5-22BD-0C07-275B-3EF0CDC97B2D}"/>
              </a:ext>
            </a:extLst>
          </p:cNvPr>
          <p:cNvSpPr/>
          <p:nvPr/>
        </p:nvSpPr>
        <p:spPr>
          <a:xfrm>
            <a:off x="1520869" y="381000"/>
            <a:ext cx="579433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g-BG" sz="48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Isadora Cyr " panose="02000500060000020003" pitchFamily="2" charset="0"/>
              </a:rPr>
              <a:t>Цвете за мама </a:t>
            </a:r>
          </a:p>
          <a:p>
            <a:pPr algn="ctr"/>
            <a:r>
              <a:rPr lang="bg-BG" sz="48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Isadora Cyr " panose="02000500060000020003" pitchFamily="2" charset="0"/>
              </a:rPr>
              <a:t>с обич най-голяма</a:t>
            </a:r>
          </a:p>
        </p:txBody>
      </p:sp>
      <p:pic>
        <p:nvPicPr>
          <p:cNvPr id="4" name="Картина 3" descr="Картина, която съдържа под, човек&#10;&#10;Описанието е генерирано автоматично">
            <a:extLst>
              <a:ext uri="{FF2B5EF4-FFF2-40B4-BE49-F238E27FC236}">
                <a16:creationId xmlns:a16="http://schemas.microsoft.com/office/drawing/2014/main" id="{A3BE6D19-2AF4-4629-2C70-A26801725B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34" y="2431520"/>
            <a:ext cx="2511000" cy="3348000"/>
          </a:xfrm>
          <a:prstGeom prst="rect">
            <a:avLst/>
          </a:prstGeom>
        </p:spPr>
      </p:pic>
      <p:pic>
        <p:nvPicPr>
          <p:cNvPr id="6" name="Картина 5" descr="Картина, която съдържа под, момиче, няколко&#10;&#10;Описанието е генерирано автоматично">
            <a:extLst>
              <a:ext uri="{FF2B5EF4-FFF2-40B4-BE49-F238E27FC236}">
                <a16:creationId xmlns:a16="http://schemas.microsoft.com/office/drawing/2014/main" id="{7B119223-7C86-388F-F4EF-194C6A4C1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141700"/>
            <a:ext cx="2511000" cy="3348000"/>
          </a:xfrm>
          <a:prstGeom prst="rect">
            <a:avLst/>
          </a:prstGeom>
        </p:spPr>
      </p:pic>
      <p:pic>
        <p:nvPicPr>
          <p:cNvPr id="10" name="Картина 9" descr="Картина, която съдържа човек, декориран&#10;&#10;Описанието е генерирано автоматично">
            <a:extLst>
              <a:ext uri="{FF2B5EF4-FFF2-40B4-BE49-F238E27FC236}">
                <a16:creationId xmlns:a16="http://schemas.microsoft.com/office/drawing/2014/main" id="{4CA353D8-FC32-F983-5BB2-BC9C6DA7E1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368" y="3141700"/>
            <a:ext cx="2511000" cy="3348000"/>
          </a:xfrm>
          <a:prstGeom prst="rect">
            <a:avLst/>
          </a:prstGeom>
        </p:spPr>
      </p:pic>
      <p:pic>
        <p:nvPicPr>
          <p:cNvPr id="14" name="Картина 13" descr="Картина, която съдържа декориран&#10;&#10;Описанието е генерирано автоматично">
            <a:extLst>
              <a:ext uri="{FF2B5EF4-FFF2-40B4-BE49-F238E27FC236}">
                <a16:creationId xmlns:a16="http://schemas.microsoft.com/office/drawing/2014/main" id="{E5480349-F8AE-B728-E4D2-52FDBB1029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381000"/>
            <a:ext cx="3276600" cy="225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70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73108" y="576046"/>
            <a:ext cx="8565821" cy="5412324"/>
            <a:chOff x="0" y="0"/>
            <a:chExt cx="9825898" cy="6208505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9830111" cy="6208505"/>
            </a:xfrm>
            <a:custGeom>
              <a:avLst/>
              <a:gdLst/>
              <a:ahLst/>
              <a:cxnLst/>
              <a:rect l="l" t="t" r="r" b="b"/>
              <a:pathLst>
                <a:path w="9830111" h="6208505">
                  <a:moveTo>
                    <a:pt x="278431" y="16918"/>
                  </a:moveTo>
                  <a:cubicBezTo>
                    <a:pt x="278431" y="16918"/>
                    <a:pt x="604014" y="12258"/>
                    <a:pt x="1045114" y="12454"/>
                  </a:cubicBezTo>
                  <a:cubicBezTo>
                    <a:pt x="7948380" y="12671"/>
                    <a:pt x="9556042" y="0"/>
                    <a:pt x="9556042" y="0"/>
                  </a:cubicBezTo>
                  <a:cubicBezTo>
                    <a:pt x="9623506" y="0"/>
                    <a:pt x="9699443" y="0"/>
                    <a:pt x="9778216" y="85073"/>
                  </a:cubicBezTo>
                  <a:cubicBezTo>
                    <a:pt x="9821194" y="131488"/>
                    <a:pt x="9822262" y="240224"/>
                    <a:pt x="9822667" y="320281"/>
                  </a:cubicBezTo>
                  <a:cubicBezTo>
                    <a:pt x="9822667" y="320281"/>
                    <a:pt x="9820963" y="4514342"/>
                    <a:pt x="9820963" y="5445921"/>
                  </a:cubicBezTo>
                  <a:cubicBezTo>
                    <a:pt x="9820963" y="5660080"/>
                    <a:pt x="9830111" y="5959259"/>
                    <a:pt x="9830111" y="5959259"/>
                  </a:cubicBezTo>
                  <a:cubicBezTo>
                    <a:pt x="9830111" y="6087927"/>
                    <a:pt x="9825941" y="6208505"/>
                    <a:pt x="9573103" y="6200371"/>
                  </a:cubicBezTo>
                  <a:cubicBezTo>
                    <a:pt x="9573103" y="6200371"/>
                    <a:pt x="9196631" y="6180072"/>
                    <a:pt x="8195606" y="6187671"/>
                  </a:cubicBezTo>
                  <a:cubicBezTo>
                    <a:pt x="2367023" y="6195805"/>
                    <a:pt x="304023" y="6208505"/>
                    <a:pt x="304023" y="6208505"/>
                  </a:cubicBezTo>
                  <a:cubicBezTo>
                    <a:pt x="132548" y="6208505"/>
                    <a:pt x="4213" y="6107436"/>
                    <a:pt x="8532" y="5904889"/>
                  </a:cubicBezTo>
                  <a:cubicBezTo>
                    <a:pt x="8532" y="5904889"/>
                    <a:pt x="9630" y="5406348"/>
                    <a:pt x="4815" y="154252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702416" y="488218"/>
            <a:ext cx="9121391" cy="6045591"/>
            <a:chOff x="0" y="0"/>
            <a:chExt cx="18242782" cy="1209118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D1B491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</p:grpSp>
      <p:grpSp>
        <p:nvGrpSpPr>
          <p:cNvPr id="15" name="Групиране 14">
            <a:extLst>
              <a:ext uri="{FF2B5EF4-FFF2-40B4-BE49-F238E27FC236}">
                <a16:creationId xmlns:a16="http://schemas.microsoft.com/office/drawing/2014/main" id="{B017AD69-D90E-E1AD-0EE6-429AB758099B}"/>
              </a:ext>
            </a:extLst>
          </p:cNvPr>
          <p:cNvGrpSpPr/>
          <p:nvPr/>
        </p:nvGrpSpPr>
        <p:grpSpPr>
          <a:xfrm>
            <a:off x="470727" y="851622"/>
            <a:ext cx="3208127" cy="5072117"/>
            <a:chOff x="706091" y="1277432"/>
            <a:chExt cx="4812190" cy="7608175"/>
          </a:xfrm>
        </p:grpSpPr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706091" y="2336216"/>
              <a:ext cx="4812190" cy="6549391"/>
              <a:chOff x="0" y="0"/>
              <a:chExt cx="6350000" cy="864235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864235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8642350">
                    <a:moveTo>
                      <a:pt x="6350000" y="624840"/>
                    </a:moveTo>
                    <a:cubicBezTo>
                      <a:pt x="6350000" y="543560"/>
                      <a:pt x="6309360" y="472440"/>
                      <a:pt x="6247130" y="430530"/>
                    </a:cubicBezTo>
                    <a:cubicBezTo>
                      <a:pt x="6259830" y="422910"/>
                      <a:pt x="6271260" y="412750"/>
                      <a:pt x="6281420" y="402590"/>
                    </a:cubicBezTo>
                    <a:cubicBezTo>
                      <a:pt x="6324600" y="358140"/>
                      <a:pt x="6350000" y="298450"/>
                      <a:pt x="6350000" y="236220"/>
                    </a:cubicBezTo>
                    <a:cubicBezTo>
                      <a:pt x="6350000" y="173990"/>
                      <a:pt x="6324600" y="114300"/>
                      <a:pt x="6281420" y="69850"/>
                    </a:cubicBezTo>
                    <a:cubicBezTo>
                      <a:pt x="6236970" y="25400"/>
                      <a:pt x="6176010" y="0"/>
                      <a:pt x="6115050" y="0"/>
                    </a:cubicBezTo>
                    <a:cubicBezTo>
                      <a:pt x="6052820" y="0"/>
                      <a:pt x="5991860" y="25400"/>
                      <a:pt x="5948680" y="68580"/>
                    </a:cubicBezTo>
                    <a:cubicBezTo>
                      <a:pt x="5937250" y="80010"/>
                      <a:pt x="5927090" y="92710"/>
                      <a:pt x="5919470" y="105410"/>
                    </a:cubicBezTo>
                    <a:cubicBezTo>
                      <a:pt x="5877560" y="41910"/>
                      <a:pt x="5805170" y="0"/>
                      <a:pt x="5723890" y="0"/>
                    </a:cubicBezTo>
                    <a:cubicBezTo>
                      <a:pt x="5642610" y="0"/>
                      <a:pt x="5570220" y="41910"/>
                      <a:pt x="5528310" y="105410"/>
                    </a:cubicBezTo>
                    <a:cubicBezTo>
                      <a:pt x="5486400" y="41910"/>
                      <a:pt x="5414010" y="0"/>
                      <a:pt x="5332730" y="0"/>
                    </a:cubicBezTo>
                    <a:cubicBezTo>
                      <a:pt x="5250180" y="0"/>
                      <a:pt x="5179060" y="41910"/>
                      <a:pt x="5137150" y="105410"/>
                    </a:cubicBezTo>
                    <a:cubicBezTo>
                      <a:pt x="5095241" y="41910"/>
                      <a:pt x="5022850" y="0"/>
                      <a:pt x="4941570" y="0"/>
                    </a:cubicBezTo>
                    <a:cubicBezTo>
                      <a:pt x="4860291" y="0"/>
                      <a:pt x="4787900" y="41910"/>
                      <a:pt x="4745990" y="105410"/>
                    </a:cubicBezTo>
                    <a:cubicBezTo>
                      <a:pt x="4704080" y="41910"/>
                      <a:pt x="4631690" y="0"/>
                      <a:pt x="4550410" y="0"/>
                    </a:cubicBezTo>
                    <a:cubicBezTo>
                      <a:pt x="4469130" y="0"/>
                      <a:pt x="4396740" y="41910"/>
                      <a:pt x="4354830" y="105410"/>
                    </a:cubicBezTo>
                    <a:cubicBezTo>
                      <a:pt x="4312920" y="41910"/>
                      <a:pt x="4240530" y="0"/>
                      <a:pt x="4159250" y="0"/>
                    </a:cubicBezTo>
                    <a:cubicBezTo>
                      <a:pt x="4077970" y="0"/>
                      <a:pt x="4005580" y="41910"/>
                      <a:pt x="3963670" y="105410"/>
                    </a:cubicBezTo>
                    <a:cubicBezTo>
                      <a:pt x="3921761" y="41910"/>
                      <a:pt x="3849370" y="0"/>
                      <a:pt x="3768091" y="0"/>
                    </a:cubicBezTo>
                    <a:cubicBezTo>
                      <a:pt x="3686811" y="0"/>
                      <a:pt x="3614420" y="41910"/>
                      <a:pt x="3572511" y="105410"/>
                    </a:cubicBezTo>
                    <a:cubicBezTo>
                      <a:pt x="3530601" y="41910"/>
                      <a:pt x="3458211" y="0"/>
                      <a:pt x="3376931" y="0"/>
                    </a:cubicBezTo>
                    <a:cubicBezTo>
                      <a:pt x="3295651" y="0"/>
                      <a:pt x="3216910" y="41910"/>
                      <a:pt x="3175000" y="105410"/>
                    </a:cubicBezTo>
                    <a:cubicBezTo>
                      <a:pt x="3133090" y="41910"/>
                      <a:pt x="3060700" y="0"/>
                      <a:pt x="2979420" y="0"/>
                    </a:cubicBezTo>
                    <a:cubicBezTo>
                      <a:pt x="2898140" y="0"/>
                      <a:pt x="2825750" y="41910"/>
                      <a:pt x="2783840" y="105410"/>
                    </a:cubicBezTo>
                    <a:cubicBezTo>
                      <a:pt x="2741930" y="41910"/>
                      <a:pt x="2669540" y="0"/>
                      <a:pt x="2588260" y="0"/>
                    </a:cubicBezTo>
                    <a:cubicBezTo>
                      <a:pt x="2505710" y="0"/>
                      <a:pt x="2434590" y="41910"/>
                      <a:pt x="2392680" y="105410"/>
                    </a:cubicBezTo>
                    <a:cubicBezTo>
                      <a:pt x="2350770" y="41910"/>
                      <a:pt x="2278380" y="0"/>
                      <a:pt x="2197100" y="0"/>
                    </a:cubicBezTo>
                    <a:cubicBezTo>
                      <a:pt x="2115820" y="0"/>
                      <a:pt x="2043430" y="41910"/>
                      <a:pt x="2001520" y="105410"/>
                    </a:cubicBezTo>
                    <a:cubicBezTo>
                      <a:pt x="1959610" y="41910"/>
                      <a:pt x="1887220" y="0"/>
                      <a:pt x="1805941" y="0"/>
                    </a:cubicBezTo>
                    <a:cubicBezTo>
                      <a:pt x="1723391" y="0"/>
                      <a:pt x="1652270" y="41910"/>
                      <a:pt x="1610361" y="105410"/>
                    </a:cubicBezTo>
                    <a:cubicBezTo>
                      <a:pt x="1568450" y="41910"/>
                      <a:pt x="1496061" y="0"/>
                      <a:pt x="1414781" y="0"/>
                    </a:cubicBezTo>
                    <a:cubicBezTo>
                      <a:pt x="1329691" y="0"/>
                      <a:pt x="1257300" y="41910"/>
                      <a:pt x="1215391" y="105410"/>
                    </a:cubicBezTo>
                    <a:cubicBezTo>
                      <a:pt x="1173481" y="41910"/>
                      <a:pt x="1101091" y="0"/>
                      <a:pt x="1019811" y="0"/>
                    </a:cubicBezTo>
                    <a:cubicBezTo>
                      <a:pt x="937261" y="0"/>
                      <a:pt x="866141" y="41910"/>
                      <a:pt x="824231" y="105410"/>
                    </a:cubicBezTo>
                    <a:cubicBezTo>
                      <a:pt x="782321" y="41910"/>
                      <a:pt x="709931" y="0"/>
                      <a:pt x="628650" y="0"/>
                    </a:cubicBezTo>
                    <a:cubicBezTo>
                      <a:pt x="544830" y="0"/>
                      <a:pt x="473710" y="41910"/>
                      <a:pt x="431800" y="105410"/>
                    </a:cubicBezTo>
                    <a:cubicBezTo>
                      <a:pt x="422910" y="92710"/>
                      <a:pt x="412750" y="80010"/>
                      <a:pt x="402590" y="68580"/>
                    </a:cubicBezTo>
                    <a:cubicBezTo>
                      <a:pt x="358140" y="25400"/>
                      <a:pt x="297180" y="0"/>
                      <a:pt x="234950" y="0"/>
                    </a:cubicBezTo>
                    <a:cubicBezTo>
                      <a:pt x="172720" y="0"/>
                      <a:pt x="113030" y="25400"/>
                      <a:pt x="68580" y="68580"/>
                    </a:cubicBezTo>
                    <a:cubicBezTo>
                      <a:pt x="25400" y="113030"/>
                      <a:pt x="0" y="172720"/>
                      <a:pt x="0" y="234950"/>
                    </a:cubicBezTo>
                    <a:cubicBezTo>
                      <a:pt x="0" y="297180"/>
                      <a:pt x="25400" y="356870"/>
                      <a:pt x="68580" y="401320"/>
                    </a:cubicBezTo>
                    <a:cubicBezTo>
                      <a:pt x="78740" y="411480"/>
                      <a:pt x="90170" y="421640"/>
                      <a:pt x="102870" y="429260"/>
                    </a:cubicBezTo>
                    <a:cubicBezTo>
                      <a:pt x="40640" y="472440"/>
                      <a:pt x="0" y="543560"/>
                      <a:pt x="0" y="624840"/>
                    </a:cubicBezTo>
                    <a:cubicBezTo>
                      <a:pt x="0" y="706120"/>
                      <a:pt x="40640" y="777240"/>
                      <a:pt x="102870" y="819150"/>
                    </a:cubicBezTo>
                    <a:cubicBezTo>
                      <a:pt x="40640" y="861060"/>
                      <a:pt x="0" y="932180"/>
                      <a:pt x="0" y="1013460"/>
                    </a:cubicBezTo>
                    <a:cubicBezTo>
                      <a:pt x="0" y="1094740"/>
                      <a:pt x="40640" y="1165860"/>
                      <a:pt x="102870" y="1207770"/>
                    </a:cubicBezTo>
                    <a:cubicBezTo>
                      <a:pt x="40640" y="1249680"/>
                      <a:pt x="0" y="1322070"/>
                      <a:pt x="0" y="1402080"/>
                    </a:cubicBezTo>
                    <a:cubicBezTo>
                      <a:pt x="0" y="1483360"/>
                      <a:pt x="40640" y="1554480"/>
                      <a:pt x="102870" y="1596390"/>
                    </a:cubicBezTo>
                    <a:cubicBezTo>
                      <a:pt x="40640" y="1638300"/>
                      <a:pt x="0" y="1709420"/>
                      <a:pt x="0" y="1790700"/>
                    </a:cubicBezTo>
                    <a:cubicBezTo>
                      <a:pt x="0" y="1871980"/>
                      <a:pt x="40640" y="1943100"/>
                      <a:pt x="102870" y="1985010"/>
                    </a:cubicBezTo>
                    <a:cubicBezTo>
                      <a:pt x="40640" y="2026920"/>
                      <a:pt x="0" y="2099310"/>
                      <a:pt x="0" y="2179320"/>
                    </a:cubicBezTo>
                    <a:cubicBezTo>
                      <a:pt x="0" y="2260600"/>
                      <a:pt x="40640" y="2331720"/>
                      <a:pt x="102870" y="2373630"/>
                    </a:cubicBezTo>
                    <a:cubicBezTo>
                      <a:pt x="40640" y="2418080"/>
                      <a:pt x="0" y="2489200"/>
                      <a:pt x="0" y="2570480"/>
                    </a:cubicBezTo>
                    <a:cubicBezTo>
                      <a:pt x="0" y="2651760"/>
                      <a:pt x="40640" y="2722880"/>
                      <a:pt x="102870" y="2764790"/>
                    </a:cubicBezTo>
                    <a:cubicBezTo>
                      <a:pt x="40640" y="2806700"/>
                      <a:pt x="0" y="2879090"/>
                      <a:pt x="0" y="2959100"/>
                    </a:cubicBezTo>
                    <a:cubicBezTo>
                      <a:pt x="0" y="3040380"/>
                      <a:pt x="40640" y="3111500"/>
                      <a:pt x="102870" y="3153410"/>
                    </a:cubicBezTo>
                    <a:cubicBezTo>
                      <a:pt x="40640" y="3195320"/>
                      <a:pt x="0" y="3266440"/>
                      <a:pt x="0" y="3347720"/>
                    </a:cubicBezTo>
                    <a:cubicBezTo>
                      <a:pt x="0" y="3429000"/>
                      <a:pt x="40640" y="3500120"/>
                      <a:pt x="102870" y="3542030"/>
                    </a:cubicBezTo>
                    <a:cubicBezTo>
                      <a:pt x="40640" y="3583940"/>
                      <a:pt x="0" y="3655060"/>
                      <a:pt x="0" y="3736340"/>
                    </a:cubicBezTo>
                    <a:cubicBezTo>
                      <a:pt x="0" y="3817620"/>
                      <a:pt x="40640" y="3888740"/>
                      <a:pt x="102870" y="3930650"/>
                    </a:cubicBezTo>
                    <a:cubicBezTo>
                      <a:pt x="40640" y="3973830"/>
                      <a:pt x="0" y="4044950"/>
                      <a:pt x="0" y="4124959"/>
                    </a:cubicBezTo>
                    <a:cubicBezTo>
                      <a:pt x="0" y="4206239"/>
                      <a:pt x="40640" y="4277359"/>
                      <a:pt x="102870" y="4319269"/>
                    </a:cubicBezTo>
                    <a:cubicBezTo>
                      <a:pt x="40640" y="4361180"/>
                      <a:pt x="0" y="4432300"/>
                      <a:pt x="0" y="4513580"/>
                    </a:cubicBezTo>
                    <a:cubicBezTo>
                      <a:pt x="0" y="4594860"/>
                      <a:pt x="40640" y="4665980"/>
                      <a:pt x="102870" y="4707890"/>
                    </a:cubicBezTo>
                    <a:cubicBezTo>
                      <a:pt x="40640" y="4749800"/>
                      <a:pt x="0" y="4820920"/>
                      <a:pt x="0" y="4902200"/>
                    </a:cubicBezTo>
                    <a:cubicBezTo>
                      <a:pt x="0" y="4983480"/>
                      <a:pt x="40640" y="5054600"/>
                      <a:pt x="102870" y="5096510"/>
                    </a:cubicBezTo>
                    <a:cubicBezTo>
                      <a:pt x="40640" y="5138420"/>
                      <a:pt x="0" y="5210810"/>
                      <a:pt x="0" y="5290820"/>
                    </a:cubicBezTo>
                    <a:cubicBezTo>
                      <a:pt x="0" y="5372100"/>
                      <a:pt x="40640" y="5443220"/>
                      <a:pt x="102870" y="5485130"/>
                    </a:cubicBezTo>
                    <a:cubicBezTo>
                      <a:pt x="40640" y="5527039"/>
                      <a:pt x="0" y="5598159"/>
                      <a:pt x="0" y="5679439"/>
                    </a:cubicBezTo>
                    <a:cubicBezTo>
                      <a:pt x="0" y="5760719"/>
                      <a:pt x="40640" y="5831839"/>
                      <a:pt x="102870" y="5873749"/>
                    </a:cubicBezTo>
                    <a:cubicBezTo>
                      <a:pt x="40640" y="5915659"/>
                      <a:pt x="0" y="5986779"/>
                      <a:pt x="0" y="6068059"/>
                    </a:cubicBezTo>
                    <a:cubicBezTo>
                      <a:pt x="0" y="6149339"/>
                      <a:pt x="40640" y="6220459"/>
                      <a:pt x="102870" y="6262369"/>
                    </a:cubicBezTo>
                    <a:cubicBezTo>
                      <a:pt x="40640" y="6304280"/>
                      <a:pt x="0" y="6375400"/>
                      <a:pt x="0" y="6456680"/>
                    </a:cubicBezTo>
                    <a:cubicBezTo>
                      <a:pt x="0" y="6537960"/>
                      <a:pt x="40640" y="6609080"/>
                      <a:pt x="102870" y="6650990"/>
                    </a:cubicBezTo>
                    <a:cubicBezTo>
                      <a:pt x="40640" y="6692900"/>
                      <a:pt x="0" y="6764020"/>
                      <a:pt x="0" y="6845300"/>
                    </a:cubicBezTo>
                    <a:cubicBezTo>
                      <a:pt x="0" y="6926580"/>
                      <a:pt x="40640" y="6997700"/>
                      <a:pt x="102870" y="7039610"/>
                    </a:cubicBezTo>
                    <a:cubicBezTo>
                      <a:pt x="40640" y="7082790"/>
                      <a:pt x="0" y="7153910"/>
                      <a:pt x="0" y="7233920"/>
                    </a:cubicBezTo>
                    <a:cubicBezTo>
                      <a:pt x="0" y="7315200"/>
                      <a:pt x="40640" y="7386320"/>
                      <a:pt x="102870" y="7428230"/>
                    </a:cubicBezTo>
                    <a:cubicBezTo>
                      <a:pt x="40640" y="7470139"/>
                      <a:pt x="0" y="7541260"/>
                      <a:pt x="0" y="7622539"/>
                    </a:cubicBezTo>
                    <a:cubicBezTo>
                      <a:pt x="0" y="7703819"/>
                      <a:pt x="40640" y="7774939"/>
                      <a:pt x="102870" y="7816849"/>
                    </a:cubicBezTo>
                    <a:cubicBezTo>
                      <a:pt x="40640" y="7866380"/>
                      <a:pt x="0" y="7937500"/>
                      <a:pt x="0" y="8018780"/>
                    </a:cubicBezTo>
                    <a:cubicBezTo>
                      <a:pt x="0" y="8100061"/>
                      <a:pt x="40640" y="8171180"/>
                      <a:pt x="102870" y="8213090"/>
                    </a:cubicBezTo>
                    <a:cubicBezTo>
                      <a:pt x="90170" y="8220710"/>
                      <a:pt x="78740" y="8230870"/>
                      <a:pt x="68580" y="8241030"/>
                    </a:cubicBezTo>
                    <a:cubicBezTo>
                      <a:pt x="25400" y="8285480"/>
                      <a:pt x="0" y="8346440"/>
                      <a:pt x="0" y="8407400"/>
                    </a:cubicBezTo>
                    <a:cubicBezTo>
                      <a:pt x="0" y="8469630"/>
                      <a:pt x="25400" y="8529320"/>
                      <a:pt x="68580" y="8573770"/>
                    </a:cubicBezTo>
                    <a:cubicBezTo>
                      <a:pt x="111760" y="8616950"/>
                      <a:pt x="172720" y="8642350"/>
                      <a:pt x="234950" y="8642350"/>
                    </a:cubicBezTo>
                    <a:cubicBezTo>
                      <a:pt x="297180" y="8642350"/>
                      <a:pt x="356870" y="8616950"/>
                      <a:pt x="401320" y="8573770"/>
                    </a:cubicBezTo>
                    <a:cubicBezTo>
                      <a:pt x="412750" y="8562339"/>
                      <a:pt x="422910" y="8549639"/>
                      <a:pt x="430530" y="8536939"/>
                    </a:cubicBezTo>
                    <a:cubicBezTo>
                      <a:pt x="472440" y="8600439"/>
                      <a:pt x="544830" y="8642349"/>
                      <a:pt x="626110" y="8642349"/>
                    </a:cubicBezTo>
                    <a:cubicBezTo>
                      <a:pt x="707390" y="8642349"/>
                      <a:pt x="779780" y="8600439"/>
                      <a:pt x="821690" y="8536939"/>
                    </a:cubicBezTo>
                    <a:cubicBezTo>
                      <a:pt x="863600" y="8600439"/>
                      <a:pt x="935990" y="8642349"/>
                      <a:pt x="1017270" y="8642349"/>
                    </a:cubicBezTo>
                    <a:cubicBezTo>
                      <a:pt x="1099820" y="8642349"/>
                      <a:pt x="1172210" y="8600439"/>
                      <a:pt x="1212850" y="8536939"/>
                    </a:cubicBezTo>
                    <a:cubicBezTo>
                      <a:pt x="1254760" y="8600439"/>
                      <a:pt x="1327150" y="8642349"/>
                      <a:pt x="1408430" y="8642349"/>
                    </a:cubicBezTo>
                    <a:cubicBezTo>
                      <a:pt x="1489710" y="8642349"/>
                      <a:pt x="1562100" y="8600439"/>
                      <a:pt x="1604010" y="8536939"/>
                    </a:cubicBezTo>
                    <a:cubicBezTo>
                      <a:pt x="1645920" y="8600439"/>
                      <a:pt x="1718310" y="8642349"/>
                      <a:pt x="1799590" y="8642349"/>
                    </a:cubicBezTo>
                    <a:cubicBezTo>
                      <a:pt x="1880870" y="8642349"/>
                      <a:pt x="1953260" y="8600439"/>
                      <a:pt x="1995170" y="8536939"/>
                    </a:cubicBezTo>
                    <a:cubicBezTo>
                      <a:pt x="2037080" y="8600439"/>
                      <a:pt x="2109470" y="8642349"/>
                      <a:pt x="2190750" y="8642349"/>
                    </a:cubicBezTo>
                    <a:cubicBezTo>
                      <a:pt x="2273300" y="8642349"/>
                      <a:pt x="2344420" y="8600439"/>
                      <a:pt x="2386330" y="8536939"/>
                    </a:cubicBezTo>
                    <a:cubicBezTo>
                      <a:pt x="2428240" y="8600439"/>
                      <a:pt x="2500630" y="8642349"/>
                      <a:pt x="2581910" y="8642349"/>
                    </a:cubicBezTo>
                    <a:cubicBezTo>
                      <a:pt x="2663190" y="8642349"/>
                      <a:pt x="2735580" y="8600439"/>
                      <a:pt x="2777490" y="8536939"/>
                    </a:cubicBezTo>
                    <a:cubicBezTo>
                      <a:pt x="2819400" y="8600439"/>
                      <a:pt x="2891790" y="8642349"/>
                      <a:pt x="2973070" y="8642349"/>
                    </a:cubicBezTo>
                    <a:cubicBezTo>
                      <a:pt x="3055620" y="8642349"/>
                      <a:pt x="3126740" y="8600439"/>
                      <a:pt x="3168650" y="8536939"/>
                    </a:cubicBezTo>
                    <a:cubicBezTo>
                      <a:pt x="3210560" y="8600439"/>
                      <a:pt x="3282950" y="8642349"/>
                      <a:pt x="3364230" y="8642349"/>
                    </a:cubicBezTo>
                    <a:cubicBezTo>
                      <a:pt x="3445509" y="8642349"/>
                      <a:pt x="3517900" y="8600439"/>
                      <a:pt x="3559809" y="8536939"/>
                    </a:cubicBezTo>
                    <a:cubicBezTo>
                      <a:pt x="3601719" y="8600439"/>
                      <a:pt x="3674109" y="8642349"/>
                      <a:pt x="3755389" y="8642349"/>
                    </a:cubicBezTo>
                    <a:cubicBezTo>
                      <a:pt x="3837939" y="8642349"/>
                      <a:pt x="3909059" y="8600439"/>
                      <a:pt x="3950969" y="8536939"/>
                    </a:cubicBezTo>
                    <a:cubicBezTo>
                      <a:pt x="3992879" y="8600439"/>
                      <a:pt x="4065269" y="8642349"/>
                      <a:pt x="4146549" y="8642349"/>
                    </a:cubicBezTo>
                    <a:cubicBezTo>
                      <a:pt x="4227829" y="8642349"/>
                      <a:pt x="4300219" y="8600439"/>
                      <a:pt x="4342129" y="8536939"/>
                    </a:cubicBezTo>
                    <a:cubicBezTo>
                      <a:pt x="4384039" y="8600439"/>
                      <a:pt x="4456429" y="8642349"/>
                      <a:pt x="4537709" y="8642349"/>
                    </a:cubicBezTo>
                    <a:cubicBezTo>
                      <a:pt x="4618989" y="8642349"/>
                      <a:pt x="4691379" y="8600439"/>
                      <a:pt x="4733289" y="8536939"/>
                    </a:cubicBezTo>
                    <a:cubicBezTo>
                      <a:pt x="4775199" y="8600439"/>
                      <a:pt x="4847589" y="8642349"/>
                      <a:pt x="4928869" y="8642349"/>
                    </a:cubicBezTo>
                    <a:cubicBezTo>
                      <a:pt x="5010149" y="8642349"/>
                      <a:pt x="5082539" y="8600439"/>
                      <a:pt x="5124449" y="8536939"/>
                    </a:cubicBezTo>
                    <a:cubicBezTo>
                      <a:pt x="5166359" y="8600439"/>
                      <a:pt x="5238749" y="8642349"/>
                      <a:pt x="5320029" y="8642349"/>
                    </a:cubicBezTo>
                    <a:cubicBezTo>
                      <a:pt x="5401309" y="8642349"/>
                      <a:pt x="5473699" y="8600439"/>
                      <a:pt x="5515609" y="8536939"/>
                    </a:cubicBezTo>
                    <a:cubicBezTo>
                      <a:pt x="5557519" y="8600439"/>
                      <a:pt x="5629909" y="8642349"/>
                      <a:pt x="5711189" y="8642349"/>
                    </a:cubicBezTo>
                    <a:cubicBezTo>
                      <a:pt x="5793739" y="8642349"/>
                      <a:pt x="5864859" y="8600439"/>
                      <a:pt x="5906769" y="8536939"/>
                    </a:cubicBezTo>
                    <a:cubicBezTo>
                      <a:pt x="5915659" y="8549639"/>
                      <a:pt x="5925819" y="8562339"/>
                      <a:pt x="5935978" y="8573770"/>
                    </a:cubicBezTo>
                    <a:cubicBezTo>
                      <a:pt x="5979158" y="8616950"/>
                      <a:pt x="6040119" y="8642350"/>
                      <a:pt x="6102348" y="8642350"/>
                    </a:cubicBezTo>
                    <a:cubicBezTo>
                      <a:pt x="6163308" y="8642350"/>
                      <a:pt x="6224269" y="8616950"/>
                      <a:pt x="6268719" y="8573770"/>
                    </a:cubicBezTo>
                    <a:cubicBezTo>
                      <a:pt x="6311898" y="8529320"/>
                      <a:pt x="6337298" y="8469630"/>
                      <a:pt x="6337298" y="8407400"/>
                    </a:cubicBezTo>
                    <a:cubicBezTo>
                      <a:pt x="6337298" y="8345170"/>
                      <a:pt x="6311898" y="8285480"/>
                      <a:pt x="6268719" y="8241030"/>
                    </a:cubicBezTo>
                    <a:cubicBezTo>
                      <a:pt x="6258559" y="8230870"/>
                      <a:pt x="6247128" y="8220711"/>
                      <a:pt x="6234428" y="8213090"/>
                    </a:cubicBezTo>
                    <a:cubicBezTo>
                      <a:pt x="6296658" y="8171180"/>
                      <a:pt x="6337298" y="8098790"/>
                      <a:pt x="6337298" y="8018780"/>
                    </a:cubicBezTo>
                    <a:cubicBezTo>
                      <a:pt x="6337298" y="7937500"/>
                      <a:pt x="6296658" y="7866380"/>
                      <a:pt x="6234428" y="7824470"/>
                    </a:cubicBezTo>
                    <a:cubicBezTo>
                      <a:pt x="6296658" y="7782561"/>
                      <a:pt x="6337298" y="7711440"/>
                      <a:pt x="6337298" y="7630161"/>
                    </a:cubicBezTo>
                    <a:cubicBezTo>
                      <a:pt x="6337298" y="7548881"/>
                      <a:pt x="6296658" y="7477761"/>
                      <a:pt x="6234428" y="7435851"/>
                    </a:cubicBezTo>
                    <a:cubicBezTo>
                      <a:pt x="6296658" y="7393941"/>
                      <a:pt x="6337298" y="7321551"/>
                      <a:pt x="6337298" y="7241541"/>
                    </a:cubicBezTo>
                    <a:cubicBezTo>
                      <a:pt x="6337298" y="7160261"/>
                      <a:pt x="6296658" y="7089141"/>
                      <a:pt x="6234428" y="7047231"/>
                    </a:cubicBezTo>
                    <a:cubicBezTo>
                      <a:pt x="6296658" y="7005321"/>
                      <a:pt x="6337298" y="6934201"/>
                      <a:pt x="6337298" y="6852921"/>
                    </a:cubicBezTo>
                    <a:cubicBezTo>
                      <a:pt x="6337298" y="6771642"/>
                      <a:pt x="6296658" y="6700521"/>
                      <a:pt x="6234428" y="6658611"/>
                    </a:cubicBezTo>
                    <a:cubicBezTo>
                      <a:pt x="6296658" y="6615431"/>
                      <a:pt x="6337298" y="6544311"/>
                      <a:pt x="6337298" y="6464302"/>
                    </a:cubicBezTo>
                    <a:cubicBezTo>
                      <a:pt x="6337298" y="6383022"/>
                      <a:pt x="6296658" y="6311902"/>
                      <a:pt x="6234428" y="6269992"/>
                    </a:cubicBezTo>
                    <a:cubicBezTo>
                      <a:pt x="6296658" y="6228082"/>
                      <a:pt x="6337298" y="6156962"/>
                      <a:pt x="6337298" y="6075682"/>
                    </a:cubicBezTo>
                    <a:cubicBezTo>
                      <a:pt x="6337298" y="5994402"/>
                      <a:pt x="6296658" y="5923282"/>
                      <a:pt x="6234428" y="5881372"/>
                    </a:cubicBezTo>
                    <a:cubicBezTo>
                      <a:pt x="6296658" y="5839462"/>
                      <a:pt x="6337298" y="5768342"/>
                      <a:pt x="6337298" y="5687062"/>
                    </a:cubicBezTo>
                    <a:cubicBezTo>
                      <a:pt x="6337298" y="5605782"/>
                      <a:pt x="6296658" y="5534662"/>
                      <a:pt x="6234428" y="5492752"/>
                    </a:cubicBezTo>
                    <a:cubicBezTo>
                      <a:pt x="6296658" y="5449572"/>
                      <a:pt x="6337298" y="5378452"/>
                      <a:pt x="6337298" y="5298442"/>
                    </a:cubicBezTo>
                    <a:cubicBezTo>
                      <a:pt x="6337298" y="5217163"/>
                      <a:pt x="6296658" y="5146042"/>
                      <a:pt x="6234428" y="5104133"/>
                    </a:cubicBezTo>
                    <a:cubicBezTo>
                      <a:pt x="6296658" y="5062223"/>
                      <a:pt x="6337298" y="4991103"/>
                      <a:pt x="6337298" y="4909823"/>
                    </a:cubicBezTo>
                    <a:cubicBezTo>
                      <a:pt x="6337298" y="4828543"/>
                      <a:pt x="6296658" y="4757423"/>
                      <a:pt x="6234428" y="4715513"/>
                    </a:cubicBezTo>
                    <a:cubicBezTo>
                      <a:pt x="6296658" y="4672333"/>
                      <a:pt x="6337298" y="4601213"/>
                      <a:pt x="6337298" y="4521203"/>
                    </a:cubicBezTo>
                    <a:cubicBezTo>
                      <a:pt x="6337298" y="4439923"/>
                      <a:pt x="6296658" y="4368803"/>
                      <a:pt x="6234428" y="4326893"/>
                    </a:cubicBezTo>
                    <a:cubicBezTo>
                      <a:pt x="6296658" y="4284983"/>
                      <a:pt x="6337298" y="4213863"/>
                      <a:pt x="6337298" y="4132583"/>
                    </a:cubicBezTo>
                    <a:cubicBezTo>
                      <a:pt x="6337298" y="4051303"/>
                      <a:pt x="6296658" y="3980183"/>
                      <a:pt x="6234428" y="3938274"/>
                    </a:cubicBezTo>
                    <a:cubicBezTo>
                      <a:pt x="6296658" y="3896364"/>
                      <a:pt x="6337298" y="3825244"/>
                      <a:pt x="6337298" y="3743964"/>
                    </a:cubicBezTo>
                    <a:cubicBezTo>
                      <a:pt x="6337298" y="3662684"/>
                      <a:pt x="6296658" y="3591564"/>
                      <a:pt x="6234428" y="3549654"/>
                    </a:cubicBezTo>
                    <a:cubicBezTo>
                      <a:pt x="6296658" y="3506474"/>
                      <a:pt x="6337298" y="3435354"/>
                      <a:pt x="6337298" y="3355344"/>
                    </a:cubicBezTo>
                    <a:cubicBezTo>
                      <a:pt x="6337298" y="3274064"/>
                      <a:pt x="6296658" y="3202944"/>
                      <a:pt x="6234428" y="3161034"/>
                    </a:cubicBezTo>
                    <a:cubicBezTo>
                      <a:pt x="6296658" y="3119124"/>
                      <a:pt x="6337298" y="3048004"/>
                      <a:pt x="6337298" y="2966724"/>
                    </a:cubicBezTo>
                    <a:cubicBezTo>
                      <a:pt x="6337298" y="2885444"/>
                      <a:pt x="6296658" y="2814324"/>
                      <a:pt x="6234428" y="2772414"/>
                    </a:cubicBezTo>
                    <a:cubicBezTo>
                      <a:pt x="6296658" y="2730504"/>
                      <a:pt x="6337298" y="2659384"/>
                      <a:pt x="6337298" y="2578104"/>
                    </a:cubicBezTo>
                    <a:cubicBezTo>
                      <a:pt x="6337298" y="2496824"/>
                      <a:pt x="6296658" y="2425704"/>
                      <a:pt x="6234428" y="2383794"/>
                    </a:cubicBezTo>
                    <a:cubicBezTo>
                      <a:pt x="6296658" y="2341884"/>
                      <a:pt x="6337298" y="2270764"/>
                      <a:pt x="6337298" y="2189484"/>
                    </a:cubicBezTo>
                    <a:cubicBezTo>
                      <a:pt x="6337298" y="2108204"/>
                      <a:pt x="6296658" y="2037084"/>
                      <a:pt x="6234428" y="1995174"/>
                    </a:cubicBezTo>
                    <a:cubicBezTo>
                      <a:pt x="6296658" y="1953264"/>
                      <a:pt x="6337298" y="1882144"/>
                      <a:pt x="6337298" y="1800864"/>
                    </a:cubicBezTo>
                    <a:cubicBezTo>
                      <a:pt x="6337298" y="1719584"/>
                      <a:pt x="6296658" y="1648464"/>
                      <a:pt x="6234428" y="1606554"/>
                    </a:cubicBezTo>
                    <a:cubicBezTo>
                      <a:pt x="6296658" y="1563374"/>
                      <a:pt x="6337298" y="1492254"/>
                      <a:pt x="6337298" y="1412244"/>
                    </a:cubicBezTo>
                    <a:cubicBezTo>
                      <a:pt x="6337298" y="1330964"/>
                      <a:pt x="6296658" y="1259844"/>
                      <a:pt x="6234428" y="1217934"/>
                    </a:cubicBezTo>
                    <a:cubicBezTo>
                      <a:pt x="6296658" y="1176024"/>
                      <a:pt x="6337298" y="1104904"/>
                      <a:pt x="6337298" y="1023624"/>
                    </a:cubicBezTo>
                    <a:cubicBezTo>
                      <a:pt x="6337298" y="942344"/>
                      <a:pt x="6296658" y="871224"/>
                      <a:pt x="6234428" y="829314"/>
                    </a:cubicBezTo>
                    <a:cubicBezTo>
                      <a:pt x="6309358" y="775974"/>
                      <a:pt x="6349998" y="704854"/>
                      <a:pt x="6349998" y="624844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684294" y="1140346"/>
                <a:ext cx="4981409" cy="6902867"/>
              </a:xfrm>
              <a:custGeom>
                <a:avLst/>
                <a:gdLst/>
                <a:ahLst/>
                <a:cxnLst/>
                <a:rect l="l" t="t" r="r" b="b"/>
                <a:pathLst>
                  <a:path w="5570220" h="7743190">
                    <a:moveTo>
                      <a:pt x="0" y="0"/>
                    </a:moveTo>
                    <a:lnTo>
                      <a:pt x="5570220" y="0"/>
                    </a:lnTo>
                    <a:lnTo>
                      <a:pt x="5570220" y="7743190"/>
                    </a:lnTo>
                    <a:lnTo>
                      <a:pt x="0" y="774319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1162" b="-1162"/>
                </a:stretch>
              </a:blipFill>
            </p:spPr>
          </p:sp>
        </p:grp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 rot="-1024001">
              <a:off x="2552927" y="1277432"/>
              <a:ext cx="777725" cy="2117569"/>
            </a:xfrm>
            <a:prstGeom prst="rect">
              <a:avLst/>
            </a:prstGeom>
          </p:spPr>
        </p:pic>
      </p:grpSp>
      <p:sp>
        <p:nvSpPr>
          <p:cNvPr id="13" name="TextBox 13"/>
          <p:cNvSpPr txBox="1"/>
          <p:nvPr/>
        </p:nvSpPr>
        <p:spPr>
          <a:xfrm>
            <a:off x="3678853" y="624080"/>
            <a:ext cx="7942821" cy="620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bg-BG" sz="2800" b="1" dirty="0">
                <a:solidFill>
                  <a:srgbClr val="272626"/>
                </a:solidFill>
                <a:latin typeface="Lazydog"/>
              </a:rPr>
              <a:t>Вашите деца се възпитават и обучават  от: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552388" y="1806865"/>
            <a:ext cx="7677870" cy="4592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60"/>
              </a:lnSpc>
            </a:pPr>
            <a:r>
              <a:rPr lang="bg-BG" sz="2800" dirty="0">
                <a:solidFill>
                  <a:srgbClr val="272626"/>
                </a:solidFill>
                <a:latin typeface="Lazydog"/>
              </a:rPr>
              <a:t>Виолета Иванова Димитрова</a:t>
            </a:r>
          </a:p>
          <a:p>
            <a:pPr algn="ctr">
              <a:lnSpc>
                <a:spcPts val="2960"/>
              </a:lnSpc>
            </a:pPr>
            <a:endParaRPr lang="bg-BG" sz="2467" dirty="0">
              <a:solidFill>
                <a:srgbClr val="272626"/>
              </a:solidFill>
              <a:latin typeface="Lazydog"/>
            </a:endParaRPr>
          </a:p>
          <a:p>
            <a:pPr algn="ctr">
              <a:lnSpc>
                <a:spcPts val="2960"/>
              </a:lnSpc>
            </a:pPr>
            <a:r>
              <a:rPr lang="bg-BG" sz="2467" dirty="0">
                <a:solidFill>
                  <a:srgbClr val="272626"/>
                </a:solidFill>
                <a:latin typeface="Lazydog"/>
              </a:rPr>
              <a:t>Старши</a:t>
            </a:r>
            <a:r>
              <a:rPr lang="en-US" sz="2467" dirty="0">
                <a:solidFill>
                  <a:srgbClr val="272626"/>
                </a:solidFill>
                <a:latin typeface="Lazydog"/>
              </a:rPr>
              <a:t> </a:t>
            </a:r>
            <a:r>
              <a:rPr lang="bg-BG" sz="2467" dirty="0">
                <a:solidFill>
                  <a:srgbClr val="272626"/>
                </a:solidFill>
                <a:latin typeface="Lazydog"/>
              </a:rPr>
              <a:t>учител</a:t>
            </a:r>
            <a:r>
              <a:rPr lang="en-US" sz="2467" dirty="0">
                <a:solidFill>
                  <a:srgbClr val="272626"/>
                </a:solidFill>
                <a:latin typeface="Lazydog"/>
              </a:rPr>
              <a:t> в </a:t>
            </a:r>
            <a:r>
              <a:rPr lang="bg-BG" sz="2467" dirty="0">
                <a:solidFill>
                  <a:srgbClr val="272626"/>
                </a:solidFill>
                <a:latin typeface="Lazydog"/>
              </a:rPr>
              <a:t>детска</a:t>
            </a:r>
            <a:r>
              <a:rPr lang="en-US" sz="2467" dirty="0">
                <a:solidFill>
                  <a:srgbClr val="272626"/>
                </a:solidFill>
                <a:latin typeface="Lazydog"/>
              </a:rPr>
              <a:t> </a:t>
            </a:r>
            <a:r>
              <a:rPr lang="bg-BG" sz="2467" dirty="0">
                <a:solidFill>
                  <a:srgbClr val="272626"/>
                </a:solidFill>
                <a:latin typeface="Lazydog"/>
              </a:rPr>
              <a:t>градина</a:t>
            </a:r>
            <a:r>
              <a:rPr lang="en-US" sz="2467" dirty="0">
                <a:solidFill>
                  <a:srgbClr val="272626"/>
                </a:solidFill>
                <a:latin typeface="Lazydog"/>
              </a:rPr>
              <a:t> „</a:t>
            </a:r>
            <a:r>
              <a:rPr lang="bg-BG" sz="2467" dirty="0">
                <a:solidFill>
                  <a:srgbClr val="272626"/>
                </a:solidFill>
                <a:latin typeface="Lazydog"/>
              </a:rPr>
              <a:t>Славейче</a:t>
            </a:r>
            <a:r>
              <a:rPr lang="en-US" sz="2467" dirty="0">
                <a:solidFill>
                  <a:srgbClr val="272626"/>
                </a:solidFill>
                <a:latin typeface="Lazydog"/>
              </a:rPr>
              <a:t>" – </a:t>
            </a:r>
            <a:endParaRPr lang="bg-BG" sz="2467" dirty="0">
              <a:solidFill>
                <a:srgbClr val="272626"/>
              </a:solidFill>
              <a:latin typeface="Lazydog"/>
            </a:endParaRPr>
          </a:p>
          <a:p>
            <a:pPr algn="ctr">
              <a:lnSpc>
                <a:spcPts val="2960"/>
              </a:lnSpc>
            </a:pPr>
            <a:r>
              <a:rPr lang="bg-BG" sz="2467" dirty="0">
                <a:solidFill>
                  <a:srgbClr val="272626"/>
                </a:solidFill>
                <a:latin typeface="Lazydog"/>
              </a:rPr>
              <a:t>група</a:t>
            </a:r>
            <a:r>
              <a:rPr lang="en-US" sz="2467" dirty="0">
                <a:solidFill>
                  <a:srgbClr val="272626"/>
                </a:solidFill>
                <a:latin typeface="Lazydog"/>
              </a:rPr>
              <a:t> "</a:t>
            </a:r>
            <a:r>
              <a:rPr lang="bg-BG" sz="2467" dirty="0">
                <a:solidFill>
                  <a:srgbClr val="272626"/>
                </a:solidFill>
                <a:latin typeface="Lazydog"/>
              </a:rPr>
              <a:t>Мечо</a:t>
            </a:r>
            <a:r>
              <a:rPr lang="en-US" sz="2467" dirty="0">
                <a:solidFill>
                  <a:srgbClr val="272626"/>
                </a:solidFill>
                <a:latin typeface="Lazydog"/>
              </a:rPr>
              <a:t> </a:t>
            </a:r>
            <a:r>
              <a:rPr lang="bg-BG" sz="2467" dirty="0">
                <a:solidFill>
                  <a:srgbClr val="272626"/>
                </a:solidFill>
                <a:latin typeface="Lazydog"/>
              </a:rPr>
              <a:t>Пух</a:t>
            </a:r>
            <a:r>
              <a:rPr lang="en-US" sz="2467" dirty="0">
                <a:solidFill>
                  <a:srgbClr val="272626"/>
                </a:solidFill>
                <a:latin typeface="Lazydog"/>
              </a:rPr>
              <a:t>"</a:t>
            </a:r>
          </a:p>
          <a:p>
            <a:pPr algn="ctr">
              <a:lnSpc>
                <a:spcPts val="2960"/>
              </a:lnSpc>
            </a:pPr>
            <a:endParaRPr lang="bg-BG" sz="2467" dirty="0">
              <a:solidFill>
                <a:srgbClr val="272626"/>
              </a:solidFill>
              <a:latin typeface="Lazydog"/>
            </a:endParaRPr>
          </a:p>
          <a:p>
            <a:pPr algn="ctr">
              <a:lnSpc>
                <a:spcPts val="2960"/>
              </a:lnSpc>
            </a:pPr>
            <a:r>
              <a:rPr lang="bg-BG" sz="2467" dirty="0">
                <a:solidFill>
                  <a:srgbClr val="272626"/>
                </a:solidFill>
                <a:latin typeface="Lazydog"/>
              </a:rPr>
              <a:t>Бакалавърска</a:t>
            </a:r>
            <a:r>
              <a:rPr lang="en-US" sz="2467" dirty="0">
                <a:solidFill>
                  <a:srgbClr val="272626"/>
                </a:solidFill>
                <a:latin typeface="Lazydog"/>
              </a:rPr>
              <a:t> </a:t>
            </a:r>
            <a:r>
              <a:rPr lang="bg-BG" sz="2467" dirty="0">
                <a:solidFill>
                  <a:srgbClr val="272626"/>
                </a:solidFill>
                <a:latin typeface="Lazydog"/>
              </a:rPr>
              <a:t>степен –</a:t>
            </a:r>
          </a:p>
          <a:p>
            <a:pPr algn="ctr">
              <a:lnSpc>
                <a:spcPts val="2960"/>
              </a:lnSpc>
            </a:pPr>
            <a:r>
              <a:rPr lang="en-US" sz="2467" dirty="0">
                <a:solidFill>
                  <a:srgbClr val="272626"/>
                </a:solidFill>
                <a:latin typeface="Lazydog"/>
              </a:rPr>
              <a:t> </a:t>
            </a:r>
            <a:r>
              <a:rPr lang="bg-BG" sz="2467" dirty="0">
                <a:solidFill>
                  <a:srgbClr val="272626"/>
                </a:solidFill>
                <a:latin typeface="Lazydog"/>
              </a:rPr>
              <a:t>„Предучилищна</a:t>
            </a:r>
            <a:r>
              <a:rPr lang="en-US" sz="2467" dirty="0">
                <a:solidFill>
                  <a:srgbClr val="272626"/>
                </a:solidFill>
                <a:latin typeface="Lazydog"/>
              </a:rPr>
              <a:t> и </a:t>
            </a:r>
            <a:r>
              <a:rPr lang="bg-BG" sz="2467" dirty="0">
                <a:solidFill>
                  <a:srgbClr val="272626"/>
                </a:solidFill>
                <a:latin typeface="Lazydog"/>
              </a:rPr>
              <a:t>начална</a:t>
            </a:r>
            <a:r>
              <a:rPr lang="en-US" sz="2467" dirty="0">
                <a:solidFill>
                  <a:srgbClr val="272626"/>
                </a:solidFill>
                <a:latin typeface="Lazydog"/>
              </a:rPr>
              <a:t> </a:t>
            </a:r>
            <a:r>
              <a:rPr lang="bg-BG" sz="2467" dirty="0">
                <a:solidFill>
                  <a:srgbClr val="272626"/>
                </a:solidFill>
                <a:latin typeface="Lazydog"/>
              </a:rPr>
              <a:t>училищна</a:t>
            </a:r>
            <a:r>
              <a:rPr lang="en-US" sz="2467" dirty="0">
                <a:solidFill>
                  <a:srgbClr val="272626"/>
                </a:solidFill>
                <a:latin typeface="Lazydog"/>
              </a:rPr>
              <a:t> </a:t>
            </a:r>
            <a:r>
              <a:rPr lang="bg-BG" sz="2467" dirty="0">
                <a:solidFill>
                  <a:srgbClr val="272626"/>
                </a:solidFill>
                <a:latin typeface="Lazydog"/>
              </a:rPr>
              <a:t>подготовка“</a:t>
            </a:r>
            <a:endParaRPr lang="en-US" sz="2467" dirty="0">
              <a:solidFill>
                <a:srgbClr val="272626"/>
              </a:solidFill>
              <a:latin typeface="Lazydog"/>
            </a:endParaRPr>
          </a:p>
          <a:p>
            <a:pPr algn="ctr">
              <a:lnSpc>
                <a:spcPts val="2960"/>
              </a:lnSpc>
            </a:pPr>
            <a:endParaRPr lang="en-US" sz="2467" dirty="0">
              <a:solidFill>
                <a:srgbClr val="272626"/>
              </a:solidFill>
              <a:latin typeface="Lazydog"/>
            </a:endParaRPr>
          </a:p>
          <a:p>
            <a:pPr algn="ctr">
              <a:lnSpc>
                <a:spcPts val="2960"/>
              </a:lnSpc>
            </a:pPr>
            <a:r>
              <a:rPr lang="bg-BG" sz="2467" dirty="0">
                <a:solidFill>
                  <a:srgbClr val="272626"/>
                </a:solidFill>
                <a:latin typeface="Lazydog"/>
              </a:rPr>
              <a:t>Магистърска</a:t>
            </a:r>
            <a:r>
              <a:rPr lang="en-US" sz="2467" dirty="0">
                <a:solidFill>
                  <a:srgbClr val="272626"/>
                </a:solidFill>
                <a:latin typeface="Lazydog"/>
              </a:rPr>
              <a:t> </a:t>
            </a:r>
            <a:r>
              <a:rPr lang="bg-BG" sz="2467" dirty="0">
                <a:solidFill>
                  <a:srgbClr val="272626"/>
                </a:solidFill>
                <a:latin typeface="Lazydog"/>
              </a:rPr>
              <a:t>степен</a:t>
            </a:r>
            <a:r>
              <a:rPr lang="en-US" sz="2467" dirty="0">
                <a:solidFill>
                  <a:srgbClr val="272626"/>
                </a:solidFill>
                <a:latin typeface="Lazydog"/>
              </a:rPr>
              <a:t> – </a:t>
            </a:r>
            <a:endParaRPr lang="bg-BG" sz="2467" dirty="0">
              <a:solidFill>
                <a:srgbClr val="272626"/>
              </a:solidFill>
              <a:latin typeface="Lazydog"/>
            </a:endParaRPr>
          </a:p>
          <a:p>
            <a:pPr algn="ctr">
              <a:lnSpc>
                <a:spcPts val="2960"/>
              </a:lnSpc>
            </a:pPr>
            <a:r>
              <a:rPr lang="en-US" sz="2467" dirty="0">
                <a:solidFill>
                  <a:srgbClr val="272626"/>
                </a:solidFill>
                <a:latin typeface="Lazydog"/>
              </a:rPr>
              <a:t>„</a:t>
            </a:r>
            <a:r>
              <a:rPr lang="bg-BG" sz="2467" dirty="0">
                <a:solidFill>
                  <a:srgbClr val="272626"/>
                </a:solidFill>
                <a:latin typeface="Lazydog"/>
              </a:rPr>
              <a:t>Педагогическо</a:t>
            </a:r>
            <a:r>
              <a:rPr lang="en-US" sz="2467" dirty="0">
                <a:solidFill>
                  <a:srgbClr val="272626"/>
                </a:solidFill>
                <a:latin typeface="Lazydog"/>
              </a:rPr>
              <a:t> </a:t>
            </a:r>
            <a:r>
              <a:rPr lang="bg-BG" sz="2467" dirty="0">
                <a:solidFill>
                  <a:srgbClr val="272626"/>
                </a:solidFill>
                <a:latin typeface="Lazydog"/>
              </a:rPr>
              <a:t>взаимодействие</a:t>
            </a:r>
            <a:r>
              <a:rPr lang="en-US" sz="2467" dirty="0">
                <a:solidFill>
                  <a:srgbClr val="272626"/>
                </a:solidFill>
                <a:latin typeface="Lazydog"/>
              </a:rPr>
              <a:t> с </a:t>
            </a:r>
            <a:r>
              <a:rPr lang="bg-BG" sz="2467" dirty="0">
                <a:solidFill>
                  <a:srgbClr val="272626"/>
                </a:solidFill>
                <a:latin typeface="Lazydog"/>
              </a:rPr>
              <a:t>деца</a:t>
            </a:r>
            <a:r>
              <a:rPr lang="en-US" sz="2467" dirty="0">
                <a:solidFill>
                  <a:srgbClr val="272626"/>
                </a:solidFill>
                <a:latin typeface="Lazydog"/>
              </a:rPr>
              <a:t> с </a:t>
            </a:r>
            <a:r>
              <a:rPr lang="bg-BG" sz="2467" dirty="0">
                <a:solidFill>
                  <a:srgbClr val="272626"/>
                </a:solidFill>
                <a:latin typeface="Lazydog"/>
              </a:rPr>
              <a:t>проблемно</a:t>
            </a:r>
            <a:r>
              <a:rPr lang="en-US" sz="2467" dirty="0">
                <a:solidFill>
                  <a:srgbClr val="272626"/>
                </a:solidFill>
                <a:latin typeface="Lazydog"/>
              </a:rPr>
              <a:t> </a:t>
            </a:r>
            <a:r>
              <a:rPr lang="bg-BG" sz="2467" dirty="0">
                <a:solidFill>
                  <a:srgbClr val="272626"/>
                </a:solidFill>
                <a:latin typeface="Lazydog"/>
              </a:rPr>
              <a:t>поведение</a:t>
            </a:r>
            <a:r>
              <a:rPr lang="en-US" sz="2467" dirty="0">
                <a:solidFill>
                  <a:srgbClr val="272626"/>
                </a:solidFill>
                <a:latin typeface="Lazydog"/>
              </a:rPr>
              <a:t>"</a:t>
            </a:r>
          </a:p>
          <a:p>
            <a:pPr algn="ctr">
              <a:lnSpc>
                <a:spcPts val="2960"/>
              </a:lnSpc>
            </a:pPr>
            <a:endParaRPr lang="en-US" sz="2467" dirty="0">
              <a:solidFill>
                <a:srgbClr val="272626"/>
              </a:solidFill>
              <a:latin typeface="Lazydog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 descr="Картина, която съдържа цвете, растение, маргаритка&#10;&#10;Описанието е генерирано автоматично">
            <a:extLst>
              <a:ext uri="{FF2B5EF4-FFF2-40B4-BE49-F238E27FC236}">
                <a16:creationId xmlns:a16="http://schemas.microsoft.com/office/drawing/2014/main" id="{5823CAAB-5F59-4E91-E420-2FE098242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6" name="Правоъгълник 15">
            <a:extLst>
              <a:ext uri="{FF2B5EF4-FFF2-40B4-BE49-F238E27FC236}">
                <a16:creationId xmlns:a16="http://schemas.microsoft.com/office/drawing/2014/main" id="{E44DD0A5-22BD-0C07-275B-3EF0CDC97B2D}"/>
              </a:ext>
            </a:extLst>
          </p:cNvPr>
          <p:cNvSpPr/>
          <p:nvPr/>
        </p:nvSpPr>
        <p:spPr>
          <a:xfrm>
            <a:off x="-228600" y="271896"/>
            <a:ext cx="579433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g-BG" sz="48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Isadora Cyr " panose="02000500060000020003" pitchFamily="2" charset="0"/>
              </a:rPr>
              <a:t>Световен ден на врабчетата</a:t>
            </a:r>
          </a:p>
        </p:txBody>
      </p:sp>
      <p:pic>
        <p:nvPicPr>
          <p:cNvPr id="8" name="Картина 7" descr="Картина, която съдържа графична колекция&#10;&#10;Описанието е генерирано автоматично">
            <a:extLst>
              <a:ext uri="{FF2B5EF4-FFF2-40B4-BE49-F238E27FC236}">
                <a16:creationId xmlns:a16="http://schemas.microsoft.com/office/drawing/2014/main" id="{A8AD01D3-3C1A-EB2B-42E3-A8FE361B8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75" b="89831" l="4464" r="93750">
                        <a14:foregroundMark x1="5357" y1="41525" x2="6250" y2="41525"/>
                        <a14:foregroundMark x1="93750" y1="42373" x2="91071" y2="41525"/>
                        <a14:foregroundMark x1="56250" y1="26271" x2="58036" y2="33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026" y="62480"/>
            <a:ext cx="609600" cy="642258"/>
          </a:xfrm>
          <a:prstGeom prst="rect">
            <a:avLst/>
          </a:prstGeom>
        </p:spPr>
      </p:pic>
      <p:pic>
        <p:nvPicPr>
          <p:cNvPr id="11" name="Картина 10" descr="Картина, която съдържа текст, верига&#10;&#10;Описанието е генерирано автоматично">
            <a:extLst>
              <a:ext uri="{FF2B5EF4-FFF2-40B4-BE49-F238E27FC236}">
                <a16:creationId xmlns:a16="http://schemas.microsoft.com/office/drawing/2014/main" id="{E34D9AA4-D8D7-5796-F6FC-E5E9B1D8C1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731" y="383609"/>
            <a:ext cx="2221650" cy="2962200"/>
          </a:xfrm>
          <a:prstGeom prst="rect">
            <a:avLst/>
          </a:prstGeom>
        </p:spPr>
      </p:pic>
      <p:pic>
        <p:nvPicPr>
          <p:cNvPr id="13" name="Картина 12" descr="Картина, която съдържа календар&#10;&#10;Описанието е генерирано автоматично">
            <a:extLst>
              <a:ext uri="{FF2B5EF4-FFF2-40B4-BE49-F238E27FC236}">
                <a16:creationId xmlns:a16="http://schemas.microsoft.com/office/drawing/2014/main" id="{B3ED3EEA-BB16-67B6-4661-ECAB011FE8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796" y="347756"/>
            <a:ext cx="2221650" cy="2962200"/>
          </a:xfrm>
          <a:prstGeom prst="rect">
            <a:avLst/>
          </a:prstGeom>
        </p:spPr>
      </p:pic>
      <p:pic>
        <p:nvPicPr>
          <p:cNvPr id="17" name="Картина 16" descr="Картина, която съдържа човек, дете&#10;&#10;Описанието е генерирано автоматично">
            <a:extLst>
              <a:ext uri="{FF2B5EF4-FFF2-40B4-BE49-F238E27FC236}">
                <a16:creationId xmlns:a16="http://schemas.microsoft.com/office/drawing/2014/main" id="{84B43DE2-0081-9409-BF5E-89DBC7593B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731" y="3525649"/>
            <a:ext cx="2221650" cy="2962200"/>
          </a:xfrm>
          <a:prstGeom prst="rect">
            <a:avLst/>
          </a:prstGeom>
        </p:spPr>
      </p:pic>
      <p:pic>
        <p:nvPicPr>
          <p:cNvPr id="19" name="Картина 18" descr="Картина, която съдържа дърво, на открито&#10;&#10;Описанието е генерирано автоматично">
            <a:extLst>
              <a:ext uri="{FF2B5EF4-FFF2-40B4-BE49-F238E27FC236}">
                <a16:creationId xmlns:a16="http://schemas.microsoft.com/office/drawing/2014/main" id="{EA9E4F46-37FE-F9BD-3708-E428882631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1" y="3525649"/>
            <a:ext cx="2221650" cy="2962200"/>
          </a:xfrm>
          <a:prstGeom prst="rect">
            <a:avLst/>
          </a:prstGeom>
        </p:spPr>
      </p:pic>
      <p:pic>
        <p:nvPicPr>
          <p:cNvPr id="21" name="Картина 20" descr="Картина, която съдържа човек, дете, млад, момиче&#10;&#10;Описанието е генерирано автоматично">
            <a:extLst>
              <a:ext uri="{FF2B5EF4-FFF2-40B4-BE49-F238E27FC236}">
                <a16:creationId xmlns:a16="http://schemas.microsoft.com/office/drawing/2014/main" id="{C7672802-C4E6-BBD3-6F4E-C8E7C9F558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796" y="3548044"/>
            <a:ext cx="2221650" cy="2962200"/>
          </a:xfrm>
          <a:prstGeom prst="rect">
            <a:avLst/>
          </a:prstGeom>
        </p:spPr>
      </p:pic>
      <p:pic>
        <p:nvPicPr>
          <p:cNvPr id="23" name="Картина 22" descr="Картина, която съдържа човек, дете, момче, млад&#10;&#10;Описанието е генерирано автоматично">
            <a:extLst>
              <a:ext uri="{FF2B5EF4-FFF2-40B4-BE49-F238E27FC236}">
                <a16:creationId xmlns:a16="http://schemas.microsoft.com/office/drawing/2014/main" id="{F124EF6C-EC99-153C-BCF8-CE0C17B9FFD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666" y="3557795"/>
            <a:ext cx="2221650" cy="2962200"/>
          </a:xfrm>
          <a:prstGeom prst="rect">
            <a:avLst/>
          </a:prstGeom>
        </p:spPr>
      </p:pic>
      <p:sp>
        <p:nvSpPr>
          <p:cNvPr id="25" name="Текстово поле 24">
            <a:extLst>
              <a:ext uri="{FF2B5EF4-FFF2-40B4-BE49-F238E27FC236}">
                <a16:creationId xmlns:a16="http://schemas.microsoft.com/office/drawing/2014/main" id="{C80B4A74-9FCA-2CDE-1C6E-394D0AAABCDD}"/>
              </a:ext>
            </a:extLst>
          </p:cNvPr>
          <p:cNvSpPr txBox="1"/>
          <p:nvPr/>
        </p:nvSpPr>
        <p:spPr>
          <a:xfrm>
            <a:off x="378900" y="1898471"/>
            <a:ext cx="52784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Чрез мултимедия, децата се запознаха с видовете врабчета, отличителни белези и интересни факти за тях. </a:t>
            </a:r>
          </a:p>
        </p:txBody>
      </p:sp>
    </p:spTree>
    <p:extLst>
      <p:ext uri="{BB962C8B-B14F-4D97-AF65-F5344CB8AC3E}">
        <p14:creationId xmlns:p14="http://schemas.microsoft.com/office/powerpoint/2010/main" val="12362591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 descr="Картина, която съдържа цвете, растение, маргаритка&#10;&#10;Описанието е генерирано автоматично">
            <a:extLst>
              <a:ext uri="{FF2B5EF4-FFF2-40B4-BE49-F238E27FC236}">
                <a16:creationId xmlns:a16="http://schemas.microsoft.com/office/drawing/2014/main" id="{5823CAAB-5F59-4E91-E420-2FE098242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AE68D7A0-33DC-B7CF-4086-414C07DCEBC6}"/>
              </a:ext>
            </a:extLst>
          </p:cNvPr>
          <p:cNvSpPr txBox="1"/>
          <p:nvPr/>
        </p:nvSpPr>
        <p:spPr>
          <a:xfrm>
            <a:off x="1752600" y="184519"/>
            <a:ext cx="8686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Constantia" panose="02030602050306030303" pitchFamily="18" charset="0"/>
                <a:ea typeface="Dark Euphorigenic" panose="02000600060000000000" pitchFamily="2" charset="-128"/>
              </a:rPr>
              <a:t>СВЕТОВЕН ДЕН НА ВОДАТА – </a:t>
            </a:r>
          </a:p>
          <a:p>
            <a:pPr algn="ctr"/>
            <a:r>
              <a:rPr lang="ru-RU" sz="2800" dirty="0">
                <a:latin typeface="Constantia" panose="02030602050306030303" pitchFamily="18" charset="0"/>
                <a:ea typeface="Dark Euphorigenic" panose="02000600060000000000" pitchFamily="2" charset="-128"/>
              </a:rPr>
              <a:t>УСКОРЯВАНЕ НА ПРОМЯНАТА</a:t>
            </a:r>
            <a:endParaRPr lang="bg-BG" sz="2800" dirty="0">
              <a:latin typeface="Constantia" panose="02030602050306030303" pitchFamily="18" charset="0"/>
              <a:ea typeface="Dark Euphorigenic" panose="02000600060000000000" pitchFamily="2" charset="-128"/>
            </a:endParaRPr>
          </a:p>
        </p:txBody>
      </p:sp>
      <p:pic>
        <p:nvPicPr>
          <p:cNvPr id="9" name="Картина 8" descr="Картина, която съдържа карта&#10;&#10;Описанието е генерирано автоматично">
            <a:extLst>
              <a:ext uri="{FF2B5EF4-FFF2-40B4-BE49-F238E27FC236}">
                <a16:creationId xmlns:a16="http://schemas.microsoft.com/office/drawing/2014/main" id="{2B428291-EA9D-77F3-30EA-F7BDA29D6C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102793"/>
            <a:ext cx="4101532" cy="2307112"/>
          </a:xfrm>
          <a:prstGeom prst="rect">
            <a:avLst/>
          </a:prstGeom>
        </p:spPr>
      </p:pic>
      <p:pic>
        <p:nvPicPr>
          <p:cNvPr id="12" name="Картина 11" descr="Картина, която съдържа календар&#10;&#10;Описанието е генерирано автоматично">
            <a:extLst>
              <a:ext uri="{FF2B5EF4-FFF2-40B4-BE49-F238E27FC236}">
                <a16:creationId xmlns:a16="http://schemas.microsoft.com/office/drawing/2014/main" id="{C9B14147-9A4C-6F36-21D7-48F1885E9B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68" y="1111260"/>
            <a:ext cx="4101532" cy="2307112"/>
          </a:xfrm>
          <a:prstGeom prst="rect">
            <a:avLst/>
          </a:prstGeom>
        </p:spPr>
      </p:pic>
      <p:pic>
        <p:nvPicPr>
          <p:cNvPr id="15" name="Картина 14" descr="Картина, която съдържа човек, дете, на закрито, момче&#10;&#10;Описанието е генерирано автоматично">
            <a:extLst>
              <a:ext uri="{FF2B5EF4-FFF2-40B4-BE49-F238E27FC236}">
                <a16:creationId xmlns:a16="http://schemas.microsoft.com/office/drawing/2014/main" id="{9F79CB82-3ADF-7B8C-34CB-DD02D74787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668" y="3752377"/>
            <a:ext cx="2155866" cy="2874488"/>
          </a:xfrm>
          <a:prstGeom prst="rect">
            <a:avLst/>
          </a:prstGeom>
        </p:spPr>
      </p:pic>
      <p:pic>
        <p:nvPicPr>
          <p:cNvPr id="5" name="Картина 4" descr="Картина, която съдържа блюдо, човек, на закрито, синьо&#10;&#10;Описанието е генерирано автоматично">
            <a:extLst>
              <a:ext uri="{FF2B5EF4-FFF2-40B4-BE49-F238E27FC236}">
                <a16:creationId xmlns:a16="http://schemas.microsoft.com/office/drawing/2014/main" id="{1AEEF1D0-8FFC-3C78-449C-5216A669ED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33" y="3696502"/>
            <a:ext cx="2155866" cy="2874488"/>
          </a:xfrm>
          <a:prstGeom prst="rect">
            <a:avLst/>
          </a:prstGeom>
        </p:spPr>
      </p:pic>
      <p:pic>
        <p:nvPicPr>
          <p:cNvPr id="20" name="Картина 19" descr="Картина, която съдържа маса, човек, на закрито, сядане&#10;&#10;Описанието е генерирано автоматично">
            <a:extLst>
              <a:ext uri="{FF2B5EF4-FFF2-40B4-BE49-F238E27FC236}">
                <a16:creationId xmlns:a16="http://schemas.microsoft.com/office/drawing/2014/main" id="{7FE24DE7-8358-4FE8-BE1F-CF37504E21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466" y="3696502"/>
            <a:ext cx="2155866" cy="287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766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 descr="Картина, която съдържа цвете, растение, маргаритка&#10;&#10;Описанието е генерирано автоматично">
            <a:extLst>
              <a:ext uri="{FF2B5EF4-FFF2-40B4-BE49-F238E27FC236}">
                <a16:creationId xmlns:a16="http://schemas.microsoft.com/office/drawing/2014/main" id="{5823CAAB-5F59-4E91-E420-2FE098242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AE68D7A0-33DC-B7CF-4086-414C07DCEBC6}"/>
              </a:ext>
            </a:extLst>
          </p:cNvPr>
          <p:cNvSpPr txBox="1"/>
          <p:nvPr/>
        </p:nvSpPr>
        <p:spPr>
          <a:xfrm>
            <a:off x="1752600" y="304800"/>
            <a:ext cx="868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atin typeface="Old Comedy" panose="02000000000000000000" pitchFamily="2" charset="0"/>
                <a:ea typeface="Dark Euphorigenic" panose="02000600060000000000" pitchFamily="2" charset="-128"/>
              </a:rPr>
              <a:t>ПРОЛЕТ, ЗДРАВЕЙ!</a:t>
            </a:r>
            <a:endParaRPr lang="bg-BG" sz="4000" b="1" dirty="0">
              <a:latin typeface="Old Comedy" panose="02000000000000000000" pitchFamily="2" charset="0"/>
              <a:ea typeface="Dark Euphorigenic" panose="02000600060000000000" pitchFamily="2" charset="-128"/>
            </a:endParaRPr>
          </a:p>
        </p:txBody>
      </p:sp>
      <p:pic>
        <p:nvPicPr>
          <p:cNvPr id="10" name="Картина 9" descr="Картина, която съдържа човек, на закрито, група, декориран&#10;&#10;Описанието е генерирано автоматично">
            <a:extLst>
              <a:ext uri="{FF2B5EF4-FFF2-40B4-BE49-F238E27FC236}">
                <a16:creationId xmlns:a16="http://schemas.microsoft.com/office/drawing/2014/main" id="{8301BBB4-A28B-346D-0D48-874BEC2E27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877" y="3126600"/>
            <a:ext cx="4568800" cy="3426600"/>
          </a:xfrm>
          <a:prstGeom prst="rect">
            <a:avLst/>
          </a:prstGeom>
        </p:spPr>
      </p:pic>
      <p:pic>
        <p:nvPicPr>
          <p:cNvPr id="13" name="Картина 12" descr="Картина, която съдържа на закрито, под, декориран, чаршафи&#10;&#10;Описанието е генерирано автоматично">
            <a:extLst>
              <a:ext uri="{FF2B5EF4-FFF2-40B4-BE49-F238E27FC236}">
                <a16:creationId xmlns:a16="http://schemas.microsoft.com/office/drawing/2014/main" id="{08451EAF-3414-3379-FD16-C999830D41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1137286"/>
            <a:ext cx="2569950" cy="3426600"/>
          </a:xfrm>
          <a:prstGeom prst="rect">
            <a:avLst/>
          </a:prstGeom>
        </p:spPr>
      </p:pic>
      <p:pic>
        <p:nvPicPr>
          <p:cNvPr id="16" name="Картина 15" descr="Картина, която съдържа човек, дете, спорт, на закрито&#10;&#10;Описанието е генерирано автоматично">
            <a:extLst>
              <a:ext uri="{FF2B5EF4-FFF2-40B4-BE49-F238E27FC236}">
                <a16:creationId xmlns:a16="http://schemas.microsoft.com/office/drawing/2014/main" id="{5249DF03-C6D2-B253-CBFD-9F96C77664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37286"/>
            <a:ext cx="3853355" cy="2928093"/>
          </a:xfrm>
          <a:prstGeom prst="rect">
            <a:avLst/>
          </a:prstGeom>
        </p:spPr>
      </p:pic>
      <p:sp>
        <p:nvSpPr>
          <p:cNvPr id="17" name="Текстово поле 16">
            <a:extLst>
              <a:ext uri="{FF2B5EF4-FFF2-40B4-BE49-F238E27FC236}">
                <a16:creationId xmlns:a16="http://schemas.microsoft.com/office/drawing/2014/main" id="{30E5605B-CCC5-5537-4E1F-782DA23C241B}"/>
              </a:ext>
            </a:extLst>
          </p:cNvPr>
          <p:cNvSpPr txBox="1"/>
          <p:nvPr/>
        </p:nvSpPr>
        <p:spPr>
          <a:xfrm>
            <a:off x="4315877" y="1377145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Пролетно тържество в групата.</a:t>
            </a:r>
          </a:p>
        </p:txBody>
      </p:sp>
    </p:spTree>
    <p:extLst>
      <p:ext uri="{BB962C8B-B14F-4D97-AF65-F5344CB8AC3E}">
        <p14:creationId xmlns:p14="http://schemas.microsoft.com/office/powerpoint/2010/main" val="9788362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 descr="Картина, която съдържа цвете, растение, маргаритка&#10;&#10;Описанието е генерирано автоматично">
            <a:extLst>
              <a:ext uri="{FF2B5EF4-FFF2-40B4-BE49-F238E27FC236}">
                <a16:creationId xmlns:a16="http://schemas.microsoft.com/office/drawing/2014/main" id="{5823CAAB-5F59-4E91-E420-2FE098242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43"/>
            <a:ext cx="12191999" cy="6858000"/>
          </a:xfrm>
          <a:prstGeom prst="rect">
            <a:avLst/>
          </a:prstGeom>
        </p:spPr>
      </p:pic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AE68D7A0-33DC-B7CF-4086-414C07DCEBC6}"/>
              </a:ext>
            </a:extLst>
          </p:cNvPr>
          <p:cNvSpPr txBox="1"/>
          <p:nvPr/>
        </p:nvSpPr>
        <p:spPr>
          <a:xfrm>
            <a:off x="1752600" y="304800"/>
            <a:ext cx="868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4000" b="1" dirty="0">
                <a:latin typeface="Times New Roman" panose="02020603050405020304" pitchFamily="18" charset="0"/>
                <a:ea typeface="Dark Euphorigenic" panose="02000600060000000000" pitchFamily="2" charset="-128"/>
                <a:cs typeface="Times New Roman" panose="02020603050405020304" pitchFamily="18" charset="0"/>
              </a:rPr>
              <a:t>Забавни експерименти и опити - 2</a:t>
            </a:r>
          </a:p>
        </p:txBody>
      </p:sp>
      <p:pic>
        <p:nvPicPr>
          <p:cNvPr id="4" name="Картина 3" descr="Картина, която съдържа текст, човек, на закрито, група&#10;&#10;Описанието е генерирано автоматично">
            <a:extLst>
              <a:ext uri="{FF2B5EF4-FFF2-40B4-BE49-F238E27FC236}">
                <a16:creationId xmlns:a16="http://schemas.microsoft.com/office/drawing/2014/main" id="{7DB3F48E-DAB5-5910-99DB-4331FDA42C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798" y="2729851"/>
            <a:ext cx="4989012" cy="3741760"/>
          </a:xfrm>
          <a:prstGeom prst="rect">
            <a:avLst/>
          </a:prstGeom>
        </p:spPr>
      </p:pic>
      <p:pic>
        <p:nvPicPr>
          <p:cNvPr id="6" name="Картина 5" descr="Картина, която съдържа храна, контейнер, ястие, пластмасов&#10;&#10;Описанието е генерирано автоматично">
            <a:extLst>
              <a:ext uri="{FF2B5EF4-FFF2-40B4-BE49-F238E27FC236}">
                <a16:creationId xmlns:a16="http://schemas.microsoft.com/office/drawing/2014/main" id="{5F57372E-E79E-FB0A-783A-FE3CCC2331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71" y="3724870"/>
            <a:ext cx="2060056" cy="2746741"/>
          </a:xfrm>
          <a:prstGeom prst="rect">
            <a:avLst/>
          </a:prstGeom>
        </p:spPr>
      </p:pic>
      <p:pic>
        <p:nvPicPr>
          <p:cNvPr id="9" name="Картина 8" descr="Картина, която съдържа текст, човек, на закрито, бебе&#10;&#10;Описанието е генерирано автоматично">
            <a:extLst>
              <a:ext uri="{FF2B5EF4-FFF2-40B4-BE49-F238E27FC236}">
                <a16:creationId xmlns:a16="http://schemas.microsoft.com/office/drawing/2014/main" id="{7725F3E4-F03A-CF32-0460-EA4345FA9C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209" y="1461700"/>
            <a:ext cx="3292291" cy="4174377"/>
          </a:xfrm>
          <a:prstGeom prst="rect">
            <a:avLst/>
          </a:prstGeom>
        </p:spPr>
      </p:pic>
      <p:sp>
        <p:nvSpPr>
          <p:cNvPr id="12" name="Текстово поле 11">
            <a:extLst>
              <a:ext uri="{FF2B5EF4-FFF2-40B4-BE49-F238E27FC236}">
                <a16:creationId xmlns:a16="http://schemas.microsoft.com/office/drawing/2014/main" id="{B6CADF70-9FFB-22A4-671F-E70F0757B61A}"/>
              </a:ext>
            </a:extLst>
          </p:cNvPr>
          <p:cNvSpPr txBox="1"/>
          <p:nvPr/>
        </p:nvSpPr>
        <p:spPr>
          <a:xfrm>
            <a:off x="533400" y="986737"/>
            <a:ext cx="318239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bg-BG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Зелена гъсеница съм, много прекрасна - на воля си хрупам листа, но някой ден, уви, ще порасна и ще трябва да пърхам с крила.</a:t>
            </a:r>
          </a:p>
          <a:p>
            <a:pPr algn="l"/>
            <a:r>
              <a:rPr lang="bg-BG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Ех, толкоз красива съм, пък и космата пълзя си където си ща, но ще дойде ден, и над земята ще трябва да полетя.</a:t>
            </a:r>
          </a:p>
        </p:txBody>
      </p:sp>
    </p:spTree>
    <p:extLst>
      <p:ext uri="{BB962C8B-B14F-4D97-AF65-F5344CB8AC3E}">
        <p14:creationId xmlns:p14="http://schemas.microsoft.com/office/powerpoint/2010/main" val="3153270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 descr="Картина, която съдържа цвете, растение, маргаритка&#10;&#10;Описанието е генерирано автоматично">
            <a:extLst>
              <a:ext uri="{FF2B5EF4-FFF2-40B4-BE49-F238E27FC236}">
                <a16:creationId xmlns:a16="http://schemas.microsoft.com/office/drawing/2014/main" id="{5823CAAB-5F59-4E91-E420-2FE098242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43"/>
            <a:ext cx="12191999" cy="6858000"/>
          </a:xfrm>
          <a:prstGeom prst="rect">
            <a:avLst/>
          </a:prstGeom>
        </p:spPr>
      </p:pic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AE68D7A0-33DC-B7CF-4086-414C07DCEBC6}"/>
              </a:ext>
            </a:extLst>
          </p:cNvPr>
          <p:cNvSpPr txBox="1"/>
          <p:nvPr/>
        </p:nvSpPr>
        <p:spPr>
          <a:xfrm>
            <a:off x="3460431" y="626900"/>
            <a:ext cx="5257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3600" b="1" dirty="0">
                <a:latin typeface="Times New Roman" panose="02020603050405020304" pitchFamily="18" charset="0"/>
                <a:ea typeface="Dark Euphorigenic" panose="02000600060000000000" pitchFamily="2" charset="-128"/>
                <a:cs typeface="Times New Roman" panose="02020603050405020304" pitchFamily="18" charset="0"/>
              </a:rPr>
              <a:t>Въздушна апликация </a:t>
            </a:r>
          </a:p>
          <a:p>
            <a:pPr algn="ctr"/>
            <a:r>
              <a:rPr lang="bg-BG" sz="3600" b="1" dirty="0">
                <a:latin typeface="Times New Roman" panose="02020603050405020304" pitchFamily="18" charset="0"/>
                <a:ea typeface="Dark Euphorigenic" panose="02000600060000000000" pitchFamily="2" charset="-128"/>
                <a:cs typeface="Times New Roman" panose="02020603050405020304" pitchFamily="18" charset="0"/>
              </a:rPr>
              <a:t>с природни материали</a:t>
            </a:r>
          </a:p>
        </p:txBody>
      </p:sp>
      <p:pic>
        <p:nvPicPr>
          <p:cNvPr id="25" name="Картина 24">
            <a:extLst>
              <a:ext uri="{FF2B5EF4-FFF2-40B4-BE49-F238E27FC236}">
                <a16:creationId xmlns:a16="http://schemas.microsoft.com/office/drawing/2014/main" id="{DB520510-7D2F-93FF-6D25-D083BD4BAD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343200"/>
            <a:ext cx="1932863" cy="2577151"/>
          </a:xfrm>
          <a:prstGeom prst="rect">
            <a:avLst/>
          </a:prstGeom>
        </p:spPr>
      </p:pic>
      <p:pic>
        <p:nvPicPr>
          <p:cNvPr id="27" name="Картина 26" descr="Картина, която съдържа на закрито, оранжево, жълто, обзавеждане&#10;&#10;Описанието е генерирано автоматично">
            <a:extLst>
              <a:ext uri="{FF2B5EF4-FFF2-40B4-BE49-F238E27FC236}">
                <a16:creationId xmlns:a16="http://schemas.microsoft.com/office/drawing/2014/main" id="{154D5FCC-EF61-97C3-802C-30A562BBF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55" y="626900"/>
            <a:ext cx="2966721" cy="2225041"/>
          </a:xfrm>
          <a:prstGeom prst="rect">
            <a:avLst/>
          </a:prstGeom>
        </p:spPr>
      </p:pic>
      <p:pic>
        <p:nvPicPr>
          <p:cNvPr id="32" name="Картина 31" descr="Картина, която съдържа човек, дете, момче, на закрито&#10;&#10;Описанието е генерирано автоматично">
            <a:extLst>
              <a:ext uri="{FF2B5EF4-FFF2-40B4-BE49-F238E27FC236}">
                <a16:creationId xmlns:a16="http://schemas.microsoft.com/office/drawing/2014/main" id="{D2260C0B-1730-557A-7687-4D006FEA6C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64" y="3574239"/>
            <a:ext cx="2211475" cy="2948634"/>
          </a:xfrm>
          <a:prstGeom prst="rect">
            <a:avLst/>
          </a:prstGeom>
        </p:spPr>
      </p:pic>
      <p:pic>
        <p:nvPicPr>
          <p:cNvPr id="33" name="Картина 32" descr="Картина, която съдържа дете, човек, момче, млад&#10;&#10;Описанието е генерирано автоматично">
            <a:extLst>
              <a:ext uri="{FF2B5EF4-FFF2-40B4-BE49-F238E27FC236}">
                <a16:creationId xmlns:a16="http://schemas.microsoft.com/office/drawing/2014/main" id="{4F39BABD-73E4-4B58-2D5A-5CC341DF6D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176" y="3172710"/>
            <a:ext cx="2211475" cy="2948634"/>
          </a:xfrm>
          <a:prstGeom prst="rect">
            <a:avLst/>
          </a:prstGeom>
        </p:spPr>
      </p:pic>
      <p:pic>
        <p:nvPicPr>
          <p:cNvPr id="34" name="Картина 33" descr="Картина, която съдържа човек, на закрито, маса&#10;&#10;Описанието е генерирано автоматично">
            <a:extLst>
              <a:ext uri="{FF2B5EF4-FFF2-40B4-BE49-F238E27FC236}">
                <a16:creationId xmlns:a16="http://schemas.microsoft.com/office/drawing/2014/main" id="{B821BA77-0426-F4BD-3412-DC1C374CE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888" y="3574239"/>
            <a:ext cx="2211475" cy="2948634"/>
          </a:xfrm>
          <a:prstGeom prst="rect">
            <a:avLst/>
          </a:prstGeom>
        </p:spPr>
      </p:pic>
      <p:pic>
        <p:nvPicPr>
          <p:cNvPr id="35" name="Картина 34" descr="Картина, която съдържа на закрито, под, дете, момче&#10;&#10;Описанието е генерирано автоматично">
            <a:extLst>
              <a:ext uri="{FF2B5EF4-FFF2-40B4-BE49-F238E27FC236}">
                <a16:creationId xmlns:a16="http://schemas.microsoft.com/office/drawing/2014/main" id="{5F16164D-4154-229B-BB18-9898BD6558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185410"/>
            <a:ext cx="2211475" cy="294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397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 descr="Картина, която съдържа цвете, растение, маргаритка&#10;&#10;Описанието е генерирано автоматично">
            <a:extLst>
              <a:ext uri="{FF2B5EF4-FFF2-40B4-BE49-F238E27FC236}">
                <a16:creationId xmlns:a16="http://schemas.microsoft.com/office/drawing/2014/main" id="{5823CAAB-5F59-4E91-E420-2FE098242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43"/>
            <a:ext cx="12191999" cy="6858000"/>
          </a:xfrm>
          <a:prstGeom prst="rect">
            <a:avLst/>
          </a:prstGeom>
        </p:spPr>
      </p:pic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AE68D7A0-33DC-B7CF-4086-414C07DCEBC6}"/>
              </a:ext>
            </a:extLst>
          </p:cNvPr>
          <p:cNvSpPr txBox="1"/>
          <p:nvPr/>
        </p:nvSpPr>
        <p:spPr>
          <a:xfrm>
            <a:off x="2552699" y="76200"/>
            <a:ext cx="7086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3600" b="1" dirty="0">
                <a:latin typeface="Times New Roman" panose="02020603050405020304" pitchFamily="18" charset="0"/>
                <a:ea typeface="Dark Euphorigenic" panose="02000600060000000000" pitchFamily="2" charset="-128"/>
                <a:cs typeface="Times New Roman" panose="02020603050405020304" pitchFamily="18" charset="0"/>
              </a:rPr>
              <a:t>Пъстър Великден – боядисване на яйца с участието на родители.</a:t>
            </a:r>
          </a:p>
        </p:txBody>
      </p:sp>
      <p:pic>
        <p:nvPicPr>
          <p:cNvPr id="4" name="Картина 3" descr="Картина, която съдържа текст, човек, на закрито, рафт&#10;&#10;Описанието е генерирано автоматично">
            <a:extLst>
              <a:ext uri="{FF2B5EF4-FFF2-40B4-BE49-F238E27FC236}">
                <a16:creationId xmlns:a16="http://schemas.microsoft.com/office/drawing/2014/main" id="{4167872A-5C77-359F-E6FC-50A1F87FFF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749" y="3976977"/>
            <a:ext cx="1790234" cy="2386979"/>
          </a:xfrm>
          <a:prstGeom prst="rect">
            <a:avLst/>
          </a:prstGeom>
        </p:spPr>
      </p:pic>
      <p:pic>
        <p:nvPicPr>
          <p:cNvPr id="6" name="Картина 5" descr="Картина, която съдържа човек, дете, на закрито, момче&#10;&#10;Описанието е генерирано автоматично">
            <a:extLst>
              <a:ext uri="{FF2B5EF4-FFF2-40B4-BE49-F238E27FC236}">
                <a16:creationId xmlns:a16="http://schemas.microsoft.com/office/drawing/2014/main" id="{14A6C020-8A95-AFA4-ED42-5168ED07C8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183" y="4330699"/>
            <a:ext cx="1790234" cy="2386979"/>
          </a:xfrm>
          <a:prstGeom prst="rect">
            <a:avLst/>
          </a:prstGeom>
        </p:spPr>
      </p:pic>
      <p:pic>
        <p:nvPicPr>
          <p:cNvPr id="13" name="Картина 12" descr="Картина, която съдържа човек, маса, на закрито&#10;&#10;Описанието е генерирано автоматично">
            <a:extLst>
              <a:ext uri="{FF2B5EF4-FFF2-40B4-BE49-F238E27FC236}">
                <a16:creationId xmlns:a16="http://schemas.microsoft.com/office/drawing/2014/main" id="{1EEC7F3F-6A1E-355B-8218-82F5183218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315" y="4343399"/>
            <a:ext cx="1790234" cy="2386979"/>
          </a:xfrm>
          <a:prstGeom prst="rect">
            <a:avLst/>
          </a:prstGeom>
        </p:spPr>
      </p:pic>
      <p:pic>
        <p:nvPicPr>
          <p:cNvPr id="15" name="Картина 14" descr="Картина, която съдържа човек, на закрито, дете&#10;&#10;Описанието е генерирано автоматично">
            <a:extLst>
              <a:ext uri="{FF2B5EF4-FFF2-40B4-BE49-F238E27FC236}">
                <a16:creationId xmlns:a16="http://schemas.microsoft.com/office/drawing/2014/main" id="{BEB10C12-AD24-BC07-FDF0-927B32C8FA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901" y="3976977"/>
            <a:ext cx="1790234" cy="2386979"/>
          </a:xfrm>
          <a:prstGeom prst="rect">
            <a:avLst/>
          </a:prstGeom>
        </p:spPr>
      </p:pic>
      <p:pic>
        <p:nvPicPr>
          <p:cNvPr id="17" name="Картина 16" descr="Картина, която съдържа човек, маса, сядане, дете&#10;&#10;Описанието е генерирано автоматично">
            <a:extLst>
              <a:ext uri="{FF2B5EF4-FFF2-40B4-BE49-F238E27FC236}">
                <a16:creationId xmlns:a16="http://schemas.microsoft.com/office/drawing/2014/main" id="{7C9D29CE-AD3D-859E-80D4-51F724B7BF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00" y="4368799"/>
            <a:ext cx="1790234" cy="2386979"/>
          </a:xfrm>
          <a:prstGeom prst="rect">
            <a:avLst/>
          </a:prstGeom>
        </p:spPr>
      </p:pic>
      <p:pic>
        <p:nvPicPr>
          <p:cNvPr id="19" name="Картина 18">
            <a:extLst>
              <a:ext uri="{FF2B5EF4-FFF2-40B4-BE49-F238E27FC236}">
                <a16:creationId xmlns:a16="http://schemas.microsoft.com/office/drawing/2014/main" id="{AD9A0878-4F91-0C04-B146-CACD94C75E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29" y="654196"/>
            <a:ext cx="2403000" cy="3204000"/>
          </a:xfrm>
          <a:prstGeom prst="rect">
            <a:avLst/>
          </a:prstGeom>
        </p:spPr>
      </p:pic>
      <p:sp>
        <p:nvSpPr>
          <p:cNvPr id="23" name="Текстово поле 22">
            <a:extLst>
              <a:ext uri="{FF2B5EF4-FFF2-40B4-BE49-F238E27FC236}">
                <a16:creationId xmlns:a16="http://schemas.microsoft.com/office/drawing/2014/main" id="{B6C7E698-9255-04D4-6B44-50B8D6F11D3F}"/>
              </a:ext>
            </a:extLst>
          </p:cNvPr>
          <p:cNvSpPr txBox="1"/>
          <p:nvPr/>
        </p:nvSpPr>
        <p:spPr>
          <a:xfrm>
            <a:off x="2888467" y="1442780"/>
            <a:ext cx="43505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Боядисахме първото яйце в червено и с него направихме кръстен знак на челата на децата. Накрая малките „</a:t>
            </a:r>
            <a:r>
              <a:rPr lang="bg-BG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мечопухчета</a:t>
            </a:r>
            <a:r>
              <a:rPr lang="bg-BG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 с весели великденски песнички поздравиха нашите гости.</a:t>
            </a:r>
          </a:p>
          <a:p>
            <a:pPr algn="ctr"/>
            <a:r>
              <a:rPr lang="bg-BG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Светли великденски празници на всички!</a:t>
            </a:r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Картина 25" descr="Картина, която съдържа под, на закрито, човек, декориран&#10;&#10;Описанието е генерирано автоматично">
            <a:extLst>
              <a:ext uri="{FF2B5EF4-FFF2-40B4-BE49-F238E27FC236}">
                <a16:creationId xmlns:a16="http://schemas.microsoft.com/office/drawing/2014/main" id="{4F674AE2-1A03-253F-81FE-76389D994E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036" y="1462376"/>
            <a:ext cx="4466525" cy="251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1243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 descr="Картина, която съдържа цвете, растение, маргаритка&#10;&#10;Описанието е генерирано автоматично">
            <a:extLst>
              <a:ext uri="{FF2B5EF4-FFF2-40B4-BE49-F238E27FC236}">
                <a16:creationId xmlns:a16="http://schemas.microsoft.com/office/drawing/2014/main" id="{5823CAAB-5F59-4E91-E420-2FE098242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AE68D7A0-33DC-B7CF-4086-414C07DCEBC6}"/>
              </a:ext>
            </a:extLst>
          </p:cNvPr>
          <p:cNvSpPr txBox="1"/>
          <p:nvPr/>
        </p:nvSpPr>
        <p:spPr>
          <a:xfrm>
            <a:off x="1752600" y="304800"/>
            <a:ext cx="868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4000" b="1" dirty="0">
                <a:latin typeface="Times New Roman" panose="02020603050405020304" pitchFamily="18" charset="0"/>
                <a:ea typeface="Dark Euphorigenic" panose="02000600060000000000" pitchFamily="2" charset="-128"/>
                <a:cs typeface="Times New Roman" panose="02020603050405020304" pitchFamily="18" charset="0"/>
              </a:rPr>
              <a:t>ДЕН НА ЗЕМЯТА</a:t>
            </a:r>
          </a:p>
        </p:txBody>
      </p:sp>
      <p:pic>
        <p:nvPicPr>
          <p:cNvPr id="5" name="Картина 4" descr="Картина, която съдържа диаграма&#10;&#10;Описанието е генерирано автоматично">
            <a:extLst>
              <a:ext uri="{FF2B5EF4-FFF2-40B4-BE49-F238E27FC236}">
                <a16:creationId xmlns:a16="http://schemas.microsoft.com/office/drawing/2014/main" id="{75B5EBB6-37DF-4E27-688F-125EF1C86C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1" y="1231948"/>
            <a:ext cx="4076700" cy="2293144"/>
          </a:xfrm>
          <a:prstGeom prst="rect">
            <a:avLst/>
          </a:prstGeom>
        </p:spPr>
      </p:pic>
      <p:pic>
        <p:nvPicPr>
          <p:cNvPr id="10" name="Картина 9" descr="Картина, която съдържа текст, трева&#10;&#10;Описанието е генерирано автоматично">
            <a:extLst>
              <a:ext uri="{FF2B5EF4-FFF2-40B4-BE49-F238E27FC236}">
                <a16:creationId xmlns:a16="http://schemas.microsoft.com/office/drawing/2014/main" id="{7FAB61CF-BAEA-9959-059D-C519AD73E3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200" y="1231948"/>
            <a:ext cx="4076700" cy="2293144"/>
          </a:xfrm>
          <a:prstGeom prst="rect">
            <a:avLst/>
          </a:prstGeom>
        </p:spPr>
      </p:pic>
      <p:pic>
        <p:nvPicPr>
          <p:cNvPr id="13" name="Картина 12" descr="Картина, която съдържа диаграма&#10;&#10;Описанието е генерирано автоматично">
            <a:extLst>
              <a:ext uri="{FF2B5EF4-FFF2-40B4-BE49-F238E27FC236}">
                <a16:creationId xmlns:a16="http://schemas.microsoft.com/office/drawing/2014/main" id="{E748E02E-469D-D106-CA28-0FD0F6A6D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895618"/>
            <a:ext cx="4076700" cy="2293144"/>
          </a:xfrm>
          <a:prstGeom prst="rect">
            <a:avLst/>
          </a:prstGeom>
        </p:spPr>
      </p:pic>
      <p:pic>
        <p:nvPicPr>
          <p:cNvPr id="15" name="Картина 14" descr="Картина, която съдържа диаграма&#10;&#10;Описанието е генерирано автоматично">
            <a:extLst>
              <a:ext uri="{FF2B5EF4-FFF2-40B4-BE49-F238E27FC236}">
                <a16:creationId xmlns:a16="http://schemas.microsoft.com/office/drawing/2014/main" id="{F04C3716-00F5-8756-55B1-16D4A32214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0" y="3895618"/>
            <a:ext cx="4076700" cy="2293144"/>
          </a:xfrm>
          <a:prstGeom prst="rect">
            <a:avLst/>
          </a:prstGeom>
        </p:spPr>
      </p:pic>
      <p:sp>
        <p:nvSpPr>
          <p:cNvPr id="17" name="Текстово поле 16">
            <a:extLst>
              <a:ext uri="{FF2B5EF4-FFF2-40B4-BE49-F238E27FC236}">
                <a16:creationId xmlns:a16="http://schemas.microsoft.com/office/drawing/2014/main" id="{CC13F50C-3BCA-52A9-D506-174F73E04A8C}"/>
              </a:ext>
            </a:extLst>
          </p:cNvPr>
          <p:cNvSpPr txBox="1"/>
          <p:nvPr/>
        </p:nvSpPr>
        <p:spPr>
          <a:xfrm>
            <a:off x="4267202" y="1270048"/>
            <a:ext cx="355599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24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Малчуганите от група „Мечо Пух“ с голям интерес слушаха чрез мултимедия „Екологична приказка“, създадена специално за тях.</a:t>
            </a:r>
            <a:endParaRPr lang="bg-B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5435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 descr="Картина, която съдържа цвете, растение, маргаритка&#10;&#10;Описанието е генерирано автоматично">
            <a:extLst>
              <a:ext uri="{FF2B5EF4-FFF2-40B4-BE49-F238E27FC236}">
                <a16:creationId xmlns:a16="http://schemas.microsoft.com/office/drawing/2014/main" id="{5823CAAB-5F59-4E91-E420-2FE098242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AE68D7A0-33DC-B7CF-4086-414C07DCEBC6}"/>
              </a:ext>
            </a:extLst>
          </p:cNvPr>
          <p:cNvSpPr txBox="1"/>
          <p:nvPr/>
        </p:nvSpPr>
        <p:spPr>
          <a:xfrm>
            <a:off x="1752600" y="304800"/>
            <a:ext cx="868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4000" b="1" dirty="0">
                <a:latin typeface="Times New Roman" panose="02020603050405020304" pitchFamily="18" charset="0"/>
                <a:ea typeface="Dark Euphorigenic" panose="02000600060000000000" pitchFamily="2" charset="-128"/>
                <a:cs typeface="Times New Roman" panose="02020603050405020304" pitchFamily="18" charset="0"/>
              </a:rPr>
              <a:t>ДЕН НА ЗЕМЯТА</a:t>
            </a:r>
          </a:p>
        </p:txBody>
      </p:sp>
      <p:pic>
        <p:nvPicPr>
          <p:cNvPr id="8" name="Картина 7" descr="Картина, която съдържа на открито, човек, земя, бебе&#10;&#10;Описанието е генерирано автоматично">
            <a:extLst>
              <a:ext uri="{FF2B5EF4-FFF2-40B4-BE49-F238E27FC236}">
                <a16:creationId xmlns:a16="http://schemas.microsoft.com/office/drawing/2014/main" id="{EE70EF28-25B6-1668-31C7-ECBC371244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989" y="3467043"/>
            <a:ext cx="2393100" cy="3190800"/>
          </a:xfrm>
          <a:prstGeom prst="rect">
            <a:avLst/>
          </a:prstGeom>
        </p:spPr>
      </p:pic>
      <p:pic>
        <p:nvPicPr>
          <p:cNvPr id="14" name="Картина 13" descr="Картина, която съдържа на открито, трева, земя, червен&#10;&#10;Описанието е генерирано автоматично">
            <a:extLst>
              <a:ext uri="{FF2B5EF4-FFF2-40B4-BE49-F238E27FC236}">
                <a16:creationId xmlns:a16="http://schemas.microsoft.com/office/drawing/2014/main" id="{06B5521D-2DF0-1D92-37CC-4B2DBF483B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36" y="3467043"/>
            <a:ext cx="2393100" cy="3190800"/>
          </a:xfrm>
          <a:prstGeom prst="rect">
            <a:avLst/>
          </a:prstGeom>
        </p:spPr>
      </p:pic>
      <p:pic>
        <p:nvPicPr>
          <p:cNvPr id="18" name="Картина 17" descr="Картина, която съдържа дърво, дете, на открито, група&#10;&#10;Описанието е генерирано автоматично">
            <a:extLst>
              <a:ext uri="{FF2B5EF4-FFF2-40B4-BE49-F238E27FC236}">
                <a16:creationId xmlns:a16="http://schemas.microsoft.com/office/drawing/2014/main" id="{A3D3C1F8-C9AD-6765-B8DD-E8869BBA55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47" y="304800"/>
            <a:ext cx="3387277" cy="2540458"/>
          </a:xfrm>
          <a:prstGeom prst="rect">
            <a:avLst/>
          </a:prstGeom>
        </p:spPr>
      </p:pic>
      <p:pic>
        <p:nvPicPr>
          <p:cNvPr id="11" name="Картина 10" descr="Картина, която съдържа на открито, земя, човек, млад&#10;&#10;Описанието е генерирано автоматично">
            <a:extLst>
              <a:ext uri="{FF2B5EF4-FFF2-40B4-BE49-F238E27FC236}">
                <a16:creationId xmlns:a16="http://schemas.microsoft.com/office/drawing/2014/main" id="{8E28985C-6510-35D4-1834-B2181DE97A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136" y="3492443"/>
            <a:ext cx="2391121" cy="3190800"/>
          </a:xfrm>
          <a:prstGeom prst="rect">
            <a:avLst/>
          </a:prstGeom>
        </p:spPr>
      </p:pic>
      <p:pic>
        <p:nvPicPr>
          <p:cNvPr id="4" name="Картина 3" descr="Картина, която съдържа на открито, човек, момче, фермерска машина&#10;&#10;Описанието е генерирано автоматично">
            <a:extLst>
              <a:ext uri="{FF2B5EF4-FFF2-40B4-BE49-F238E27FC236}">
                <a16:creationId xmlns:a16="http://schemas.microsoft.com/office/drawing/2014/main" id="{F4877000-6C1E-C4A2-95B0-9804EF48DA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469029"/>
            <a:ext cx="2393100" cy="3190800"/>
          </a:xfrm>
          <a:prstGeom prst="rect">
            <a:avLst/>
          </a:prstGeom>
        </p:spPr>
      </p:pic>
      <p:pic>
        <p:nvPicPr>
          <p:cNvPr id="20" name="Картина 19" descr="Картина, която съдържа птица&#10;&#10;Описанието е генерирано автоматично">
            <a:extLst>
              <a:ext uri="{FF2B5EF4-FFF2-40B4-BE49-F238E27FC236}">
                <a16:creationId xmlns:a16="http://schemas.microsoft.com/office/drawing/2014/main" id="{020155C5-E370-6D5E-5095-EAB28226C5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831" y="-154395"/>
            <a:ext cx="3962400" cy="3962400"/>
          </a:xfrm>
          <a:prstGeom prst="rect">
            <a:avLst/>
          </a:prstGeom>
        </p:spPr>
      </p:pic>
      <p:sp>
        <p:nvSpPr>
          <p:cNvPr id="22" name="Текстово поле 21">
            <a:extLst>
              <a:ext uri="{FF2B5EF4-FFF2-40B4-BE49-F238E27FC236}">
                <a16:creationId xmlns:a16="http://schemas.microsoft.com/office/drawing/2014/main" id="{A7065BB4-5FDB-EB9A-2634-34857EB3F806}"/>
              </a:ext>
            </a:extLst>
          </p:cNvPr>
          <p:cNvSpPr txBox="1"/>
          <p:nvPr/>
        </p:nvSpPr>
        <p:spPr>
          <a:xfrm>
            <a:off x="3692077" y="1165086"/>
            <a:ext cx="510368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2000" b="0" i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Децата </a:t>
            </a:r>
            <a:r>
              <a:rPr lang="bg-BG" sz="20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голям ентусиазъм засадиха цъфтящи храсти в двора на детската градина, като обещаха да полагат грижи към всички растения и животни. </a:t>
            </a:r>
            <a:endParaRPr lang="bg-BG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150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Картина 8" descr="Картина, която съдържа текст&#10;&#10;Описанието е генерирано автоматично">
            <a:extLst>
              <a:ext uri="{FF2B5EF4-FFF2-40B4-BE49-F238E27FC236}">
                <a16:creationId xmlns:a16="http://schemas.microsoft.com/office/drawing/2014/main" id="{7EBC0847-0204-D0D0-3633-58721D000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12166600" cy="6477000"/>
          </a:xfrm>
          <a:prstGeom prst="rect">
            <a:avLst/>
          </a:prstGeom>
        </p:spPr>
      </p:pic>
      <p:sp>
        <p:nvSpPr>
          <p:cNvPr id="10" name="Правоъгълник 9">
            <a:extLst>
              <a:ext uri="{FF2B5EF4-FFF2-40B4-BE49-F238E27FC236}">
                <a16:creationId xmlns:a16="http://schemas.microsoft.com/office/drawing/2014/main" id="{712CF00B-98C8-811E-7236-E7CB346CAFFB}"/>
              </a:ext>
            </a:extLst>
          </p:cNvPr>
          <p:cNvSpPr/>
          <p:nvPr/>
        </p:nvSpPr>
        <p:spPr>
          <a:xfrm>
            <a:off x="215900" y="457200"/>
            <a:ext cx="5549900" cy="49552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g-BG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sadora Cyr " panose="02000500060000020003" pitchFamily="2" charset="0"/>
              </a:rPr>
              <a:t>Ако обичате забавленията</a:t>
            </a:r>
          </a:p>
          <a:p>
            <a:pPr marL="571500" indent="-571500" algn="ctr">
              <a:buFontTx/>
              <a:buChar char="-"/>
            </a:pPr>
            <a:r>
              <a:rPr lang="bg-BG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sadora Cyr " panose="02000500060000020003" pitchFamily="2" charset="0"/>
              </a:rPr>
              <a:t>Заповядайте при нас!</a:t>
            </a:r>
          </a:p>
          <a:p>
            <a:pPr algn="ctr"/>
            <a:endParaRPr lang="bg-BG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sadora Cyr " panose="02000500060000020003" pitchFamily="2" charset="0"/>
            </a:endParaRPr>
          </a:p>
          <a:p>
            <a:pPr algn="ctr"/>
            <a:r>
              <a:rPr lang="bg-BG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sadora Cyr " panose="02000500060000020003" pitchFamily="2" charset="0"/>
              </a:rPr>
              <a:t>Тук ще учим, играем, пеем и танцуваме.</a:t>
            </a:r>
          </a:p>
          <a:p>
            <a:pPr algn="ctr"/>
            <a:endParaRPr lang="bg-BG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sadora Cyr " panose="02000500060000020003" pitchFamily="2" charset="0"/>
            </a:endParaRPr>
          </a:p>
          <a:p>
            <a:pPr algn="ctr"/>
            <a:r>
              <a:rPr lang="bg-BG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sadora Cyr " panose="02000500060000020003" pitchFamily="2" charset="0"/>
              </a:rPr>
              <a:t>Бъдете част </a:t>
            </a:r>
          </a:p>
          <a:p>
            <a:pPr algn="ctr"/>
            <a:r>
              <a:rPr lang="bg-BG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sadora Cyr " panose="02000500060000020003" pitchFamily="2" charset="0"/>
              </a:rPr>
              <a:t>от нашето голямо семейство!</a:t>
            </a:r>
          </a:p>
          <a:p>
            <a:pPr algn="ctr"/>
            <a:endParaRPr lang="bg-BG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sadora Cyr " panose="02000500060000020003" pitchFamily="2" charset="0"/>
            </a:endParaRPr>
          </a:p>
          <a:p>
            <a:r>
              <a:rPr lang="bg-BG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sadora Cyr " panose="02000500060000020003" pitchFamily="2" charset="0"/>
              </a:rPr>
              <a:t>       Линк към групата:</a:t>
            </a:r>
          </a:p>
          <a:p>
            <a:pPr algn="ctr"/>
            <a:endParaRPr lang="bg-BG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Текстово поле 17">
            <a:extLst>
              <a:ext uri="{FF2B5EF4-FFF2-40B4-BE49-F238E27FC236}">
                <a16:creationId xmlns:a16="http://schemas.microsoft.com/office/drawing/2014/main" id="{5622070B-434C-A45A-3FCD-1687BB38A207}"/>
              </a:ext>
            </a:extLst>
          </p:cNvPr>
          <p:cNvSpPr txBox="1"/>
          <p:nvPr/>
        </p:nvSpPr>
        <p:spPr>
          <a:xfrm>
            <a:off x="812800" y="4809878"/>
            <a:ext cx="4953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hlinkClick r:id="rId3"/>
              </a:rPr>
              <a:t>https://www.dg-slaveiche.com/index.php/%D0%B3%D1%80%D1%83%D0%BF%D0%B8/%D0%B3%D1%80%D1%83%D0%BF%D0%B0-%D0%BC%D0%B5%D1%87%D0%BE-%D0%BF%D1%83%D1%85</a:t>
            </a:r>
            <a:endParaRPr lang="bg-BG" sz="1800" dirty="0"/>
          </a:p>
        </p:txBody>
      </p:sp>
      <p:sp>
        <p:nvSpPr>
          <p:cNvPr id="2" name="Текстово поле 1">
            <a:extLst>
              <a:ext uri="{FF2B5EF4-FFF2-40B4-BE49-F238E27FC236}">
                <a16:creationId xmlns:a16="http://schemas.microsoft.com/office/drawing/2014/main" id="{149B6295-EDBB-92B4-37AC-24D34F52D83E}"/>
              </a:ext>
            </a:extLst>
          </p:cNvPr>
          <p:cNvSpPr txBox="1"/>
          <p:nvPr/>
        </p:nvSpPr>
        <p:spPr>
          <a:xfrm>
            <a:off x="6324600" y="6444734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>
                <a:latin typeface="Isadora Cyr " panose="02000500060000020003" pitchFamily="2" charset="0"/>
              </a:rPr>
              <a:t>  Изготвил: </a:t>
            </a:r>
            <a:r>
              <a:rPr lang="bg-BG" dirty="0">
                <a:latin typeface="Isadora Cyr " panose="02000500060000020003" pitchFamily="2" charset="0"/>
              </a:rPr>
              <a:t>Старши учител Виолета Димитрова </a:t>
            </a:r>
          </a:p>
        </p:txBody>
      </p:sp>
    </p:spTree>
    <p:extLst>
      <p:ext uri="{BB962C8B-B14F-4D97-AF65-F5344CB8AC3E}">
        <p14:creationId xmlns:p14="http://schemas.microsoft.com/office/powerpoint/2010/main" val="1159859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73108" y="576046"/>
            <a:ext cx="8565821" cy="5412324"/>
            <a:chOff x="0" y="0"/>
            <a:chExt cx="9825898" cy="6208505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9830111" cy="6208505"/>
            </a:xfrm>
            <a:custGeom>
              <a:avLst/>
              <a:gdLst/>
              <a:ahLst/>
              <a:cxnLst/>
              <a:rect l="l" t="t" r="r" b="b"/>
              <a:pathLst>
                <a:path w="9830111" h="6208505">
                  <a:moveTo>
                    <a:pt x="278431" y="16918"/>
                  </a:moveTo>
                  <a:cubicBezTo>
                    <a:pt x="278431" y="16918"/>
                    <a:pt x="604014" y="12258"/>
                    <a:pt x="1045114" y="12454"/>
                  </a:cubicBezTo>
                  <a:cubicBezTo>
                    <a:pt x="7948380" y="12671"/>
                    <a:pt x="9556042" y="0"/>
                    <a:pt x="9556042" y="0"/>
                  </a:cubicBezTo>
                  <a:cubicBezTo>
                    <a:pt x="9623506" y="0"/>
                    <a:pt x="9699443" y="0"/>
                    <a:pt x="9778216" y="85073"/>
                  </a:cubicBezTo>
                  <a:cubicBezTo>
                    <a:pt x="9821194" y="131488"/>
                    <a:pt x="9822262" y="240224"/>
                    <a:pt x="9822667" y="320281"/>
                  </a:cubicBezTo>
                  <a:cubicBezTo>
                    <a:pt x="9822667" y="320281"/>
                    <a:pt x="9820963" y="4514342"/>
                    <a:pt x="9820963" y="5445921"/>
                  </a:cubicBezTo>
                  <a:cubicBezTo>
                    <a:pt x="9820963" y="5660080"/>
                    <a:pt x="9830111" y="5959259"/>
                    <a:pt x="9830111" y="5959259"/>
                  </a:cubicBezTo>
                  <a:cubicBezTo>
                    <a:pt x="9830111" y="6087927"/>
                    <a:pt x="9825941" y="6208505"/>
                    <a:pt x="9573103" y="6200371"/>
                  </a:cubicBezTo>
                  <a:cubicBezTo>
                    <a:pt x="9573103" y="6200371"/>
                    <a:pt x="9196631" y="6180072"/>
                    <a:pt x="8195606" y="6187671"/>
                  </a:cubicBezTo>
                  <a:cubicBezTo>
                    <a:pt x="2367023" y="6195805"/>
                    <a:pt x="304023" y="6208505"/>
                    <a:pt x="304023" y="6208505"/>
                  </a:cubicBezTo>
                  <a:cubicBezTo>
                    <a:pt x="132548" y="6208505"/>
                    <a:pt x="4213" y="6107436"/>
                    <a:pt x="8532" y="5904889"/>
                  </a:cubicBezTo>
                  <a:cubicBezTo>
                    <a:pt x="8532" y="5904889"/>
                    <a:pt x="9630" y="5406348"/>
                    <a:pt x="4815" y="154252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702416" y="488218"/>
            <a:ext cx="9121391" cy="6045591"/>
            <a:chOff x="0" y="0"/>
            <a:chExt cx="18242782" cy="1209118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D1B491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</p:grpSp>
      <p:sp>
        <p:nvSpPr>
          <p:cNvPr id="14" name="TextBox 14"/>
          <p:cNvSpPr txBox="1"/>
          <p:nvPr/>
        </p:nvSpPr>
        <p:spPr>
          <a:xfrm>
            <a:off x="3661059" y="1670856"/>
            <a:ext cx="7677870" cy="4219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60"/>
              </a:lnSpc>
            </a:pPr>
            <a:r>
              <a:rPr lang="bg-BG" sz="2800" dirty="0">
                <a:solidFill>
                  <a:srgbClr val="272626"/>
                </a:solidFill>
                <a:latin typeface="Lazydog"/>
              </a:rPr>
              <a:t>Петя Ивова Борисова</a:t>
            </a:r>
          </a:p>
          <a:p>
            <a:pPr algn="ctr">
              <a:lnSpc>
                <a:spcPts val="2960"/>
              </a:lnSpc>
            </a:pPr>
            <a:endParaRPr lang="bg-BG" sz="2467" dirty="0">
              <a:solidFill>
                <a:srgbClr val="272626"/>
              </a:solidFill>
              <a:latin typeface="Lazydog"/>
            </a:endParaRPr>
          </a:p>
          <a:p>
            <a:pPr algn="ctr">
              <a:lnSpc>
                <a:spcPts val="2960"/>
              </a:lnSpc>
            </a:pPr>
            <a:r>
              <a:rPr lang="bg-BG" sz="2467" dirty="0">
                <a:solidFill>
                  <a:srgbClr val="272626"/>
                </a:solidFill>
                <a:latin typeface="Lazydog"/>
              </a:rPr>
              <a:t>Старши</a:t>
            </a:r>
            <a:r>
              <a:rPr lang="en-US" sz="2467" dirty="0">
                <a:solidFill>
                  <a:srgbClr val="272626"/>
                </a:solidFill>
                <a:latin typeface="Lazydog"/>
              </a:rPr>
              <a:t> </a:t>
            </a:r>
            <a:r>
              <a:rPr lang="bg-BG" sz="2467" dirty="0">
                <a:solidFill>
                  <a:srgbClr val="272626"/>
                </a:solidFill>
                <a:latin typeface="Lazydog"/>
              </a:rPr>
              <a:t>учител</a:t>
            </a:r>
            <a:r>
              <a:rPr lang="en-US" sz="2467" dirty="0">
                <a:solidFill>
                  <a:srgbClr val="272626"/>
                </a:solidFill>
                <a:latin typeface="Lazydog"/>
              </a:rPr>
              <a:t> в </a:t>
            </a:r>
            <a:r>
              <a:rPr lang="bg-BG" sz="2467" dirty="0">
                <a:solidFill>
                  <a:srgbClr val="272626"/>
                </a:solidFill>
                <a:latin typeface="Lazydog"/>
              </a:rPr>
              <a:t>детска</a:t>
            </a:r>
            <a:r>
              <a:rPr lang="en-US" sz="2467" dirty="0">
                <a:solidFill>
                  <a:srgbClr val="272626"/>
                </a:solidFill>
                <a:latin typeface="Lazydog"/>
              </a:rPr>
              <a:t> </a:t>
            </a:r>
            <a:r>
              <a:rPr lang="bg-BG" sz="2467" dirty="0">
                <a:solidFill>
                  <a:srgbClr val="272626"/>
                </a:solidFill>
                <a:latin typeface="Lazydog"/>
              </a:rPr>
              <a:t>градина</a:t>
            </a:r>
            <a:r>
              <a:rPr lang="en-US" sz="2467" dirty="0">
                <a:solidFill>
                  <a:srgbClr val="272626"/>
                </a:solidFill>
                <a:latin typeface="Lazydog"/>
              </a:rPr>
              <a:t> „</a:t>
            </a:r>
            <a:r>
              <a:rPr lang="bg-BG" sz="2467" dirty="0">
                <a:solidFill>
                  <a:srgbClr val="272626"/>
                </a:solidFill>
                <a:latin typeface="Lazydog"/>
              </a:rPr>
              <a:t>Славейче</a:t>
            </a:r>
            <a:r>
              <a:rPr lang="en-US" sz="2467" dirty="0">
                <a:solidFill>
                  <a:srgbClr val="272626"/>
                </a:solidFill>
                <a:latin typeface="Lazydog"/>
              </a:rPr>
              <a:t>" – </a:t>
            </a:r>
            <a:endParaRPr lang="bg-BG" sz="2467" dirty="0">
              <a:solidFill>
                <a:srgbClr val="272626"/>
              </a:solidFill>
              <a:latin typeface="Lazydog"/>
            </a:endParaRPr>
          </a:p>
          <a:p>
            <a:pPr algn="ctr">
              <a:lnSpc>
                <a:spcPts val="2960"/>
              </a:lnSpc>
            </a:pPr>
            <a:r>
              <a:rPr lang="bg-BG" sz="2467" dirty="0">
                <a:solidFill>
                  <a:srgbClr val="272626"/>
                </a:solidFill>
                <a:latin typeface="Lazydog"/>
              </a:rPr>
              <a:t>група</a:t>
            </a:r>
            <a:r>
              <a:rPr lang="en-US" sz="2467" dirty="0">
                <a:solidFill>
                  <a:srgbClr val="272626"/>
                </a:solidFill>
                <a:latin typeface="Lazydog"/>
              </a:rPr>
              <a:t> "</a:t>
            </a:r>
            <a:r>
              <a:rPr lang="bg-BG" sz="2467" dirty="0">
                <a:solidFill>
                  <a:srgbClr val="272626"/>
                </a:solidFill>
                <a:latin typeface="Lazydog"/>
              </a:rPr>
              <a:t>Мечо</a:t>
            </a:r>
            <a:r>
              <a:rPr lang="en-US" sz="2467" dirty="0">
                <a:solidFill>
                  <a:srgbClr val="272626"/>
                </a:solidFill>
                <a:latin typeface="Lazydog"/>
              </a:rPr>
              <a:t> </a:t>
            </a:r>
            <a:r>
              <a:rPr lang="bg-BG" sz="2467" dirty="0">
                <a:solidFill>
                  <a:srgbClr val="272626"/>
                </a:solidFill>
                <a:latin typeface="Lazydog"/>
              </a:rPr>
              <a:t>Пух</a:t>
            </a:r>
            <a:r>
              <a:rPr lang="en-US" sz="2467" dirty="0">
                <a:solidFill>
                  <a:srgbClr val="272626"/>
                </a:solidFill>
                <a:latin typeface="Lazydog"/>
              </a:rPr>
              <a:t>"</a:t>
            </a:r>
          </a:p>
          <a:p>
            <a:pPr algn="ctr">
              <a:lnSpc>
                <a:spcPts val="2960"/>
              </a:lnSpc>
            </a:pPr>
            <a:endParaRPr lang="bg-BG" sz="2467" dirty="0">
              <a:solidFill>
                <a:srgbClr val="272626"/>
              </a:solidFill>
              <a:latin typeface="Lazydog"/>
            </a:endParaRPr>
          </a:p>
          <a:p>
            <a:pPr algn="ctr">
              <a:lnSpc>
                <a:spcPts val="2960"/>
              </a:lnSpc>
            </a:pPr>
            <a:r>
              <a:rPr lang="bg-BG" sz="2467" dirty="0">
                <a:solidFill>
                  <a:srgbClr val="272626"/>
                </a:solidFill>
                <a:latin typeface="Lazydog"/>
              </a:rPr>
              <a:t>Бакалавърска</a:t>
            </a:r>
            <a:r>
              <a:rPr lang="en-US" sz="2467" dirty="0">
                <a:solidFill>
                  <a:srgbClr val="272626"/>
                </a:solidFill>
                <a:latin typeface="Lazydog"/>
              </a:rPr>
              <a:t> </a:t>
            </a:r>
            <a:r>
              <a:rPr lang="bg-BG" sz="2467" dirty="0">
                <a:solidFill>
                  <a:srgbClr val="272626"/>
                </a:solidFill>
                <a:latin typeface="Lazydog"/>
              </a:rPr>
              <a:t>степен –</a:t>
            </a:r>
          </a:p>
          <a:p>
            <a:pPr algn="ctr">
              <a:lnSpc>
                <a:spcPts val="2960"/>
              </a:lnSpc>
            </a:pPr>
            <a:r>
              <a:rPr lang="en-US" sz="2467" dirty="0">
                <a:solidFill>
                  <a:srgbClr val="272626"/>
                </a:solidFill>
                <a:latin typeface="Lazydog"/>
              </a:rPr>
              <a:t> </a:t>
            </a:r>
            <a:r>
              <a:rPr lang="bg-BG" sz="2467" dirty="0">
                <a:solidFill>
                  <a:srgbClr val="272626"/>
                </a:solidFill>
                <a:latin typeface="Lazydog"/>
              </a:rPr>
              <a:t>„Предучилищна</a:t>
            </a:r>
            <a:r>
              <a:rPr lang="en-US" sz="2467" dirty="0">
                <a:solidFill>
                  <a:srgbClr val="272626"/>
                </a:solidFill>
                <a:latin typeface="Lazydog"/>
              </a:rPr>
              <a:t> и </a:t>
            </a:r>
            <a:r>
              <a:rPr lang="bg-BG" sz="2467" dirty="0">
                <a:solidFill>
                  <a:srgbClr val="272626"/>
                </a:solidFill>
                <a:latin typeface="Lazydog"/>
              </a:rPr>
              <a:t>начална</a:t>
            </a:r>
            <a:r>
              <a:rPr lang="en-US" sz="2467" dirty="0">
                <a:solidFill>
                  <a:srgbClr val="272626"/>
                </a:solidFill>
                <a:latin typeface="Lazydog"/>
              </a:rPr>
              <a:t> </a:t>
            </a:r>
            <a:r>
              <a:rPr lang="bg-BG" sz="2467" dirty="0">
                <a:solidFill>
                  <a:srgbClr val="272626"/>
                </a:solidFill>
                <a:latin typeface="Lazydog"/>
              </a:rPr>
              <a:t>училищна</a:t>
            </a:r>
            <a:r>
              <a:rPr lang="en-US" sz="2467" dirty="0">
                <a:solidFill>
                  <a:srgbClr val="272626"/>
                </a:solidFill>
                <a:latin typeface="Lazydog"/>
              </a:rPr>
              <a:t> </a:t>
            </a:r>
            <a:r>
              <a:rPr lang="bg-BG" sz="2467" dirty="0">
                <a:solidFill>
                  <a:srgbClr val="272626"/>
                </a:solidFill>
                <a:latin typeface="Lazydog"/>
              </a:rPr>
              <a:t>подготовка“</a:t>
            </a:r>
            <a:endParaRPr lang="en-US" sz="2467" dirty="0">
              <a:solidFill>
                <a:srgbClr val="272626"/>
              </a:solidFill>
              <a:latin typeface="Lazydog"/>
            </a:endParaRPr>
          </a:p>
          <a:p>
            <a:pPr algn="ctr">
              <a:lnSpc>
                <a:spcPts val="2960"/>
              </a:lnSpc>
            </a:pPr>
            <a:endParaRPr lang="en-US" sz="2467" dirty="0">
              <a:solidFill>
                <a:srgbClr val="272626"/>
              </a:solidFill>
              <a:latin typeface="Lazydog"/>
            </a:endParaRPr>
          </a:p>
          <a:p>
            <a:pPr algn="ctr">
              <a:lnSpc>
                <a:spcPts val="2960"/>
              </a:lnSpc>
            </a:pPr>
            <a:r>
              <a:rPr lang="bg-BG" sz="2467" dirty="0">
                <a:solidFill>
                  <a:srgbClr val="272626"/>
                </a:solidFill>
                <a:latin typeface="Lazydog"/>
              </a:rPr>
              <a:t>Магистърска</a:t>
            </a:r>
            <a:r>
              <a:rPr lang="en-US" sz="2467" dirty="0">
                <a:solidFill>
                  <a:srgbClr val="272626"/>
                </a:solidFill>
                <a:latin typeface="Lazydog"/>
              </a:rPr>
              <a:t> </a:t>
            </a:r>
            <a:r>
              <a:rPr lang="bg-BG" sz="2467" dirty="0">
                <a:solidFill>
                  <a:srgbClr val="272626"/>
                </a:solidFill>
                <a:latin typeface="Lazydog"/>
              </a:rPr>
              <a:t>степен</a:t>
            </a:r>
            <a:r>
              <a:rPr lang="en-US" sz="2467" dirty="0">
                <a:solidFill>
                  <a:srgbClr val="272626"/>
                </a:solidFill>
                <a:latin typeface="Lazydog"/>
              </a:rPr>
              <a:t> – </a:t>
            </a:r>
            <a:endParaRPr lang="bg-BG" sz="2467" dirty="0">
              <a:solidFill>
                <a:srgbClr val="272626"/>
              </a:solidFill>
              <a:latin typeface="Lazydog"/>
            </a:endParaRPr>
          </a:p>
          <a:p>
            <a:pPr algn="ctr">
              <a:lnSpc>
                <a:spcPts val="2960"/>
              </a:lnSpc>
            </a:pPr>
            <a:r>
              <a:rPr lang="en-US" sz="2467" dirty="0">
                <a:solidFill>
                  <a:srgbClr val="272626"/>
                </a:solidFill>
                <a:latin typeface="Lazydog"/>
              </a:rPr>
              <a:t>„</a:t>
            </a:r>
            <a:r>
              <a:rPr lang="bg-BG" sz="2467" dirty="0">
                <a:solidFill>
                  <a:srgbClr val="272626"/>
                </a:solidFill>
                <a:latin typeface="Lazydog"/>
              </a:rPr>
              <a:t>Образователен мениджмънт</a:t>
            </a:r>
            <a:r>
              <a:rPr lang="en-US" sz="2467" dirty="0">
                <a:solidFill>
                  <a:srgbClr val="272626"/>
                </a:solidFill>
                <a:latin typeface="Lazydog"/>
              </a:rPr>
              <a:t>"</a:t>
            </a:r>
          </a:p>
          <a:p>
            <a:pPr algn="ctr">
              <a:lnSpc>
                <a:spcPts val="2960"/>
              </a:lnSpc>
            </a:pPr>
            <a:endParaRPr lang="en-US" sz="2467" dirty="0">
              <a:solidFill>
                <a:srgbClr val="272626"/>
              </a:solidFill>
              <a:latin typeface="Lazydog"/>
            </a:endParaRPr>
          </a:p>
        </p:txBody>
      </p:sp>
      <p:grpSp>
        <p:nvGrpSpPr>
          <p:cNvPr id="18" name="Групиране 17">
            <a:extLst>
              <a:ext uri="{FF2B5EF4-FFF2-40B4-BE49-F238E27FC236}">
                <a16:creationId xmlns:a16="http://schemas.microsoft.com/office/drawing/2014/main" id="{D702B35E-9629-9850-E409-811E1C8C9E5A}"/>
              </a:ext>
            </a:extLst>
          </p:cNvPr>
          <p:cNvGrpSpPr/>
          <p:nvPr/>
        </p:nvGrpSpPr>
        <p:grpSpPr>
          <a:xfrm>
            <a:off x="241270" y="851622"/>
            <a:ext cx="3439843" cy="5072116"/>
            <a:chOff x="241270" y="851622"/>
            <a:chExt cx="3439843" cy="5072116"/>
          </a:xfrm>
        </p:grpSpPr>
        <p:sp>
          <p:nvSpPr>
            <p:cNvPr id="10" name="Freeform 10"/>
            <p:cNvSpPr/>
            <p:nvPr/>
          </p:nvSpPr>
          <p:spPr>
            <a:xfrm>
              <a:off x="470727" y="1557478"/>
              <a:ext cx="3208127" cy="436626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FBD6F"/>
            </a:solidFill>
          </p:spPr>
        </p: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20575999">
              <a:off x="1701951" y="851622"/>
              <a:ext cx="518483" cy="1411713"/>
            </a:xfrm>
            <a:prstGeom prst="rect">
              <a:avLst/>
            </a:prstGeom>
          </p:spPr>
        </p:pic>
        <p:pic>
          <p:nvPicPr>
            <p:cNvPr id="17" name="Картина 16" descr="Картина, която съдържа човек, усмихващ се, тъмен&#10;&#10;Описанието е генерирано автоматично">
              <a:extLst>
                <a:ext uri="{FF2B5EF4-FFF2-40B4-BE49-F238E27FC236}">
                  <a16:creationId xmlns:a16="http://schemas.microsoft.com/office/drawing/2014/main" id="{37EA7676-E73A-65F2-3447-664726915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270" y="1570215"/>
              <a:ext cx="3439843" cy="3944995"/>
            </a:xfrm>
            <a:prstGeom prst="rect">
              <a:avLst/>
            </a:prstGeom>
          </p:spPr>
        </p:pic>
      </p:grpSp>
      <p:sp>
        <p:nvSpPr>
          <p:cNvPr id="19" name="TextBox 13">
            <a:extLst>
              <a:ext uri="{FF2B5EF4-FFF2-40B4-BE49-F238E27FC236}">
                <a16:creationId xmlns:a16="http://schemas.microsoft.com/office/drawing/2014/main" id="{CD02D379-55C5-7386-4A3D-D8754B8C58EF}"/>
              </a:ext>
            </a:extLst>
          </p:cNvPr>
          <p:cNvSpPr txBox="1"/>
          <p:nvPr/>
        </p:nvSpPr>
        <p:spPr>
          <a:xfrm>
            <a:off x="3678853" y="624080"/>
            <a:ext cx="7942821" cy="620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bg-BG" sz="2800" b="1" dirty="0">
                <a:solidFill>
                  <a:srgbClr val="272626"/>
                </a:solidFill>
                <a:latin typeface="Lazydog"/>
              </a:rPr>
              <a:t>Вашите деца се възпитават и обучават  от:</a:t>
            </a:r>
          </a:p>
        </p:txBody>
      </p:sp>
    </p:spTree>
    <p:extLst>
      <p:ext uri="{BB962C8B-B14F-4D97-AF65-F5344CB8AC3E}">
        <p14:creationId xmlns:p14="http://schemas.microsoft.com/office/powerpoint/2010/main" val="2156783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Картина 78" descr="Картина, която съдържа закрито, няколко&#10;&#10;Описанието е генерирано автоматично">
            <a:extLst>
              <a:ext uri="{FF2B5EF4-FFF2-40B4-BE49-F238E27FC236}">
                <a16:creationId xmlns:a16="http://schemas.microsoft.com/office/drawing/2014/main" id="{08D6F204-3BDF-4C0D-CBFE-1F27CCF6B7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7" b="1424"/>
          <a:stretch/>
        </p:blipFill>
        <p:spPr>
          <a:xfrm>
            <a:off x="615093" y="-46590"/>
            <a:ext cx="11515730" cy="6858000"/>
          </a:xfrm>
          <a:prstGeom prst="rect">
            <a:avLst/>
          </a:prstGeom>
        </p:spPr>
      </p:pic>
      <p:sp>
        <p:nvSpPr>
          <p:cNvPr id="77" name="Правоъгълник 76">
            <a:extLst>
              <a:ext uri="{FF2B5EF4-FFF2-40B4-BE49-F238E27FC236}">
                <a16:creationId xmlns:a16="http://schemas.microsoft.com/office/drawing/2014/main" id="{20351AA5-3F2A-0337-1F59-8091BDBB3D9A}"/>
              </a:ext>
            </a:extLst>
          </p:cNvPr>
          <p:cNvSpPr/>
          <p:nvPr/>
        </p:nvSpPr>
        <p:spPr>
          <a:xfrm>
            <a:off x="67039" y="-19081"/>
            <a:ext cx="530369" cy="6858000"/>
          </a:xfrm>
          <a:custGeom>
            <a:avLst/>
            <a:gdLst>
              <a:gd name="connsiteX0" fmla="*/ 0 w 530369"/>
              <a:gd name="connsiteY0" fmla="*/ 0 h 6858000"/>
              <a:gd name="connsiteX1" fmla="*/ 530369 w 530369"/>
              <a:gd name="connsiteY1" fmla="*/ 0 h 6858000"/>
              <a:gd name="connsiteX2" fmla="*/ 530369 w 530369"/>
              <a:gd name="connsiteY2" fmla="*/ 708660 h 6858000"/>
              <a:gd name="connsiteX3" fmla="*/ 530369 w 530369"/>
              <a:gd name="connsiteY3" fmla="*/ 1348740 h 6858000"/>
              <a:gd name="connsiteX4" fmla="*/ 530369 w 530369"/>
              <a:gd name="connsiteY4" fmla="*/ 2057400 h 6858000"/>
              <a:gd name="connsiteX5" fmla="*/ 530369 w 530369"/>
              <a:gd name="connsiteY5" fmla="*/ 2491740 h 6858000"/>
              <a:gd name="connsiteX6" fmla="*/ 530369 w 530369"/>
              <a:gd name="connsiteY6" fmla="*/ 2857500 h 6858000"/>
              <a:gd name="connsiteX7" fmla="*/ 530369 w 530369"/>
              <a:gd name="connsiteY7" fmla="*/ 3429000 h 6858000"/>
              <a:gd name="connsiteX8" fmla="*/ 530369 w 530369"/>
              <a:gd name="connsiteY8" fmla="*/ 3931920 h 6858000"/>
              <a:gd name="connsiteX9" fmla="*/ 530369 w 530369"/>
              <a:gd name="connsiteY9" fmla="*/ 4503420 h 6858000"/>
              <a:gd name="connsiteX10" fmla="*/ 530369 w 530369"/>
              <a:gd name="connsiteY10" fmla="*/ 4869180 h 6858000"/>
              <a:gd name="connsiteX11" fmla="*/ 530369 w 530369"/>
              <a:gd name="connsiteY11" fmla="*/ 5372100 h 6858000"/>
              <a:gd name="connsiteX12" fmla="*/ 530369 w 530369"/>
              <a:gd name="connsiteY12" fmla="*/ 5737860 h 6858000"/>
              <a:gd name="connsiteX13" fmla="*/ 530369 w 530369"/>
              <a:gd name="connsiteY13" fmla="*/ 6103620 h 6858000"/>
              <a:gd name="connsiteX14" fmla="*/ 530369 w 530369"/>
              <a:gd name="connsiteY14" fmla="*/ 6858000 h 6858000"/>
              <a:gd name="connsiteX15" fmla="*/ 0 w 530369"/>
              <a:gd name="connsiteY15" fmla="*/ 6858000 h 6858000"/>
              <a:gd name="connsiteX16" fmla="*/ 0 w 530369"/>
              <a:gd name="connsiteY16" fmla="*/ 6286500 h 6858000"/>
              <a:gd name="connsiteX17" fmla="*/ 0 w 530369"/>
              <a:gd name="connsiteY17" fmla="*/ 5646420 h 6858000"/>
              <a:gd name="connsiteX18" fmla="*/ 0 w 530369"/>
              <a:gd name="connsiteY18" fmla="*/ 4937760 h 6858000"/>
              <a:gd name="connsiteX19" fmla="*/ 0 w 530369"/>
              <a:gd name="connsiteY19" fmla="*/ 4297680 h 6858000"/>
              <a:gd name="connsiteX20" fmla="*/ 0 w 530369"/>
              <a:gd name="connsiteY20" fmla="*/ 3657600 h 6858000"/>
              <a:gd name="connsiteX21" fmla="*/ 0 w 530369"/>
              <a:gd name="connsiteY21" fmla="*/ 3223260 h 6858000"/>
              <a:gd name="connsiteX22" fmla="*/ 0 w 530369"/>
              <a:gd name="connsiteY22" fmla="*/ 2583180 h 6858000"/>
              <a:gd name="connsiteX23" fmla="*/ 0 w 530369"/>
              <a:gd name="connsiteY23" fmla="*/ 1943100 h 6858000"/>
              <a:gd name="connsiteX24" fmla="*/ 0 w 530369"/>
              <a:gd name="connsiteY24" fmla="*/ 1577340 h 6858000"/>
              <a:gd name="connsiteX25" fmla="*/ 0 w 530369"/>
              <a:gd name="connsiteY25" fmla="*/ 868680 h 6858000"/>
              <a:gd name="connsiteX26" fmla="*/ 0 w 530369"/>
              <a:gd name="connsiteY2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0369" h="6858000" fill="none" extrusionOk="0">
                <a:moveTo>
                  <a:pt x="0" y="0"/>
                </a:moveTo>
                <a:cubicBezTo>
                  <a:pt x="118526" y="-49905"/>
                  <a:pt x="269844" y="49210"/>
                  <a:pt x="530369" y="0"/>
                </a:cubicBezTo>
                <a:cubicBezTo>
                  <a:pt x="539159" y="304266"/>
                  <a:pt x="473859" y="404413"/>
                  <a:pt x="530369" y="708660"/>
                </a:cubicBezTo>
                <a:cubicBezTo>
                  <a:pt x="586879" y="1012907"/>
                  <a:pt x="456362" y="1175529"/>
                  <a:pt x="530369" y="1348740"/>
                </a:cubicBezTo>
                <a:cubicBezTo>
                  <a:pt x="604376" y="1521951"/>
                  <a:pt x="451121" y="1838671"/>
                  <a:pt x="530369" y="2057400"/>
                </a:cubicBezTo>
                <a:cubicBezTo>
                  <a:pt x="609617" y="2276129"/>
                  <a:pt x="495848" y="2278144"/>
                  <a:pt x="530369" y="2491740"/>
                </a:cubicBezTo>
                <a:cubicBezTo>
                  <a:pt x="564890" y="2705336"/>
                  <a:pt x="513526" y="2680859"/>
                  <a:pt x="530369" y="2857500"/>
                </a:cubicBezTo>
                <a:cubicBezTo>
                  <a:pt x="547212" y="3034141"/>
                  <a:pt x="515365" y="3294837"/>
                  <a:pt x="530369" y="3429000"/>
                </a:cubicBezTo>
                <a:cubicBezTo>
                  <a:pt x="545373" y="3563163"/>
                  <a:pt x="474159" y="3812691"/>
                  <a:pt x="530369" y="3931920"/>
                </a:cubicBezTo>
                <a:cubicBezTo>
                  <a:pt x="586579" y="4051149"/>
                  <a:pt x="500954" y="4344744"/>
                  <a:pt x="530369" y="4503420"/>
                </a:cubicBezTo>
                <a:cubicBezTo>
                  <a:pt x="559784" y="4662096"/>
                  <a:pt x="494114" y="4707243"/>
                  <a:pt x="530369" y="4869180"/>
                </a:cubicBezTo>
                <a:cubicBezTo>
                  <a:pt x="566624" y="5031117"/>
                  <a:pt x="530159" y="5191783"/>
                  <a:pt x="530369" y="5372100"/>
                </a:cubicBezTo>
                <a:cubicBezTo>
                  <a:pt x="530579" y="5552417"/>
                  <a:pt x="526649" y="5601529"/>
                  <a:pt x="530369" y="5737860"/>
                </a:cubicBezTo>
                <a:cubicBezTo>
                  <a:pt x="534089" y="5874191"/>
                  <a:pt x="492735" y="5920968"/>
                  <a:pt x="530369" y="6103620"/>
                </a:cubicBezTo>
                <a:cubicBezTo>
                  <a:pt x="568003" y="6286272"/>
                  <a:pt x="493755" y="6553780"/>
                  <a:pt x="530369" y="6858000"/>
                </a:cubicBezTo>
                <a:cubicBezTo>
                  <a:pt x="385553" y="6917488"/>
                  <a:pt x="208507" y="6821868"/>
                  <a:pt x="0" y="6858000"/>
                </a:cubicBezTo>
                <a:cubicBezTo>
                  <a:pt x="-45641" y="6737722"/>
                  <a:pt x="50475" y="6456055"/>
                  <a:pt x="0" y="6286500"/>
                </a:cubicBezTo>
                <a:cubicBezTo>
                  <a:pt x="-50475" y="6116945"/>
                  <a:pt x="32298" y="5808816"/>
                  <a:pt x="0" y="5646420"/>
                </a:cubicBezTo>
                <a:cubicBezTo>
                  <a:pt x="-32298" y="5484024"/>
                  <a:pt x="33649" y="5226186"/>
                  <a:pt x="0" y="4937760"/>
                </a:cubicBezTo>
                <a:cubicBezTo>
                  <a:pt x="-33649" y="4649334"/>
                  <a:pt x="34526" y="4603982"/>
                  <a:pt x="0" y="4297680"/>
                </a:cubicBezTo>
                <a:cubicBezTo>
                  <a:pt x="-34526" y="3991378"/>
                  <a:pt x="54882" y="3945103"/>
                  <a:pt x="0" y="3657600"/>
                </a:cubicBezTo>
                <a:cubicBezTo>
                  <a:pt x="-54882" y="3370097"/>
                  <a:pt x="23341" y="3316655"/>
                  <a:pt x="0" y="3223260"/>
                </a:cubicBezTo>
                <a:cubicBezTo>
                  <a:pt x="-23341" y="3129865"/>
                  <a:pt x="58405" y="2719905"/>
                  <a:pt x="0" y="2583180"/>
                </a:cubicBezTo>
                <a:cubicBezTo>
                  <a:pt x="-58405" y="2446455"/>
                  <a:pt x="21064" y="2081547"/>
                  <a:pt x="0" y="1943100"/>
                </a:cubicBezTo>
                <a:cubicBezTo>
                  <a:pt x="-21064" y="1804653"/>
                  <a:pt x="8518" y="1699217"/>
                  <a:pt x="0" y="1577340"/>
                </a:cubicBezTo>
                <a:cubicBezTo>
                  <a:pt x="-8518" y="1455463"/>
                  <a:pt x="10963" y="1220037"/>
                  <a:pt x="0" y="868680"/>
                </a:cubicBezTo>
                <a:cubicBezTo>
                  <a:pt x="-10963" y="517323"/>
                  <a:pt x="101540" y="319759"/>
                  <a:pt x="0" y="0"/>
                </a:cubicBezTo>
                <a:close/>
              </a:path>
              <a:path w="530369" h="6858000" stroke="0" extrusionOk="0">
                <a:moveTo>
                  <a:pt x="0" y="0"/>
                </a:moveTo>
                <a:cubicBezTo>
                  <a:pt x="137267" y="-37420"/>
                  <a:pt x="348799" y="4533"/>
                  <a:pt x="530369" y="0"/>
                </a:cubicBezTo>
                <a:cubicBezTo>
                  <a:pt x="603262" y="180782"/>
                  <a:pt x="477890" y="330315"/>
                  <a:pt x="530369" y="640080"/>
                </a:cubicBezTo>
                <a:cubicBezTo>
                  <a:pt x="582848" y="949845"/>
                  <a:pt x="470807" y="1197740"/>
                  <a:pt x="530369" y="1348740"/>
                </a:cubicBezTo>
                <a:cubicBezTo>
                  <a:pt x="589931" y="1499740"/>
                  <a:pt x="515702" y="1626799"/>
                  <a:pt x="530369" y="1714500"/>
                </a:cubicBezTo>
                <a:cubicBezTo>
                  <a:pt x="545036" y="1802201"/>
                  <a:pt x="502435" y="1977666"/>
                  <a:pt x="530369" y="2080260"/>
                </a:cubicBezTo>
                <a:cubicBezTo>
                  <a:pt x="558303" y="2182854"/>
                  <a:pt x="527502" y="2494292"/>
                  <a:pt x="530369" y="2788920"/>
                </a:cubicBezTo>
                <a:cubicBezTo>
                  <a:pt x="533236" y="3083548"/>
                  <a:pt x="471568" y="3103536"/>
                  <a:pt x="530369" y="3291840"/>
                </a:cubicBezTo>
                <a:cubicBezTo>
                  <a:pt x="589170" y="3480144"/>
                  <a:pt x="489303" y="3627783"/>
                  <a:pt x="530369" y="3863340"/>
                </a:cubicBezTo>
                <a:cubicBezTo>
                  <a:pt x="571435" y="4098897"/>
                  <a:pt x="468147" y="4287305"/>
                  <a:pt x="530369" y="4503420"/>
                </a:cubicBezTo>
                <a:cubicBezTo>
                  <a:pt x="592591" y="4719535"/>
                  <a:pt x="469722" y="4845911"/>
                  <a:pt x="530369" y="5143500"/>
                </a:cubicBezTo>
                <a:cubicBezTo>
                  <a:pt x="591016" y="5441089"/>
                  <a:pt x="465756" y="5471238"/>
                  <a:pt x="530369" y="5715000"/>
                </a:cubicBezTo>
                <a:cubicBezTo>
                  <a:pt x="594982" y="5958762"/>
                  <a:pt x="528740" y="6155162"/>
                  <a:pt x="530369" y="6355080"/>
                </a:cubicBezTo>
                <a:cubicBezTo>
                  <a:pt x="531998" y="6554998"/>
                  <a:pt x="512960" y="6745386"/>
                  <a:pt x="530369" y="6858000"/>
                </a:cubicBezTo>
                <a:cubicBezTo>
                  <a:pt x="307391" y="6883867"/>
                  <a:pt x="145715" y="6799024"/>
                  <a:pt x="0" y="6858000"/>
                </a:cubicBezTo>
                <a:cubicBezTo>
                  <a:pt x="-84560" y="6561669"/>
                  <a:pt x="22562" y="6329520"/>
                  <a:pt x="0" y="6149340"/>
                </a:cubicBezTo>
                <a:cubicBezTo>
                  <a:pt x="-22562" y="5969160"/>
                  <a:pt x="10038" y="5906796"/>
                  <a:pt x="0" y="5715000"/>
                </a:cubicBezTo>
                <a:cubicBezTo>
                  <a:pt x="-10038" y="5523204"/>
                  <a:pt x="5683" y="5450750"/>
                  <a:pt x="0" y="5349240"/>
                </a:cubicBezTo>
                <a:cubicBezTo>
                  <a:pt x="-5683" y="5247730"/>
                  <a:pt x="39496" y="4959405"/>
                  <a:pt x="0" y="4709160"/>
                </a:cubicBezTo>
                <a:cubicBezTo>
                  <a:pt x="-39496" y="4458915"/>
                  <a:pt x="4165" y="4462961"/>
                  <a:pt x="0" y="4274820"/>
                </a:cubicBezTo>
                <a:cubicBezTo>
                  <a:pt x="-4165" y="4086679"/>
                  <a:pt x="151" y="3926328"/>
                  <a:pt x="0" y="3703320"/>
                </a:cubicBezTo>
                <a:cubicBezTo>
                  <a:pt x="-151" y="3480312"/>
                  <a:pt x="10997" y="3319152"/>
                  <a:pt x="0" y="3063240"/>
                </a:cubicBezTo>
                <a:cubicBezTo>
                  <a:pt x="-10997" y="2807328"/>
                  <a:pt x="4825" y="2763370"/>
                  <a:pt x="0" y="2628900"/>
                </a:cubicBezTo>
                <a:cubicBezTo>
                  <a:pt x="-4825" y="2494430"/>
                  <a:pt x="28160" y="2250573"/>
                  <a:pt x="0" y="2125980"/>
                </a:cubicBezTo>
                <a:cubicBezTo>
                  <a:pt x="-28160" y="2001387"/>
                  <a:pt x="43369" y="1680927"/>
                  <a:pt x="0" y="1417320"/>
                </a:cubicBezTo>
                <a:cubicBezTo>
                  <a:pt x="-43369" y="1153713"/>
                  <a:pt x="15456" y="960124"/>
                  <a:pt x="0" y="845820"/>
                </a:cubicBezTo>
                <a:cubicBezTo>
                  <a:pt x="-15456" y="731516"/>
                  <a:pt x="16531" y="199520"/>
                  <a:pt x="0" y="0"/>
                </a:cubicBezTo>
                <a:close/>
              </a:path>
            </a:pathLst>
          </a:custGeom>
          <a:solidFill>
            <a:srgbClr val="FBEAE0"/>
          </a:solidFill>
          <a:ln>
            <a:solidFill>
              <a:srgbClr val="D4A625"/>
            </a:solidFill>
            <a:extLst>
              <a:ext uri="{C807C97D-BFC1-408E-A445-0C87EB9F89A2}">
                <ask:lineSketchStyleProps xmlns:ask="http://schemas.microsoft.com/office/drawing/2018/sketchyshapes" xmlns="" sd="381049376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800" dirty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Т</a:t>
            </a:r>
          </a:p>
          <a:p>
            <a:pPr algn="ctr"/>
            <a:r>
              <a:rPr lang="bg-BG" sz="2800" dirty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О</a:t>
            </a:r>
          </a:p>
          <a:p>
            <a:pPr algn="ctr"/>
            <a:r>
              <a:rPr lang="bg-BG" sz="2800" dirty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В</a:t>
            </a:r>
          </a:p>
          <a:p>
            <a:pPr algn="ctr"/>
            <a:r>
              <a:rPr lang="bg-BG" sz="2800" dirty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А </a:t>
            </a:r>
          </a:p>
          <a:p>
            <a:pPr algn="ctr"/>
            <a:endParaRPr lang="bg-BG" sz="2800" dirty="0">
              <a:solidFill>
                <a:schemeClr val="tx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bg-BG" sz="2800" dirty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СМЕ </a:t>
            </a:r>
          </a:p>
          <a:p>
            <a:pPr algn="ctr"/>
            <a:endParaRPr lang="bg-BG" sz="2800" dirty="0">
              <a:solidFill>
                <a:schemeClr val="tx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bg-BG" sz="2800" dirty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НИЕ</a:t>
            </a:r>
          </a:p>
          <a:p>
            <a:pPr algn="ctr"/>
            <a:r>
              <a:rPr lang="bg-BG" sz="2800" dirty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!</a:t>
            </a:r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C20F9229-83C3-371D-7E1B-E7C3867604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7053" y="4488055"/>
            <a:ext cx="2369946" cy="2369946"/>
          </a:xfrm>
          <a:prstGeom prst="rect">
            <a:avLst/>
          </a:prstGeom>
        </p:spPr>
      </p:pic>
      <p:pic>
        <p:nvPicPr>
          <p:cNvPr id="8" name="Картина 7" descr="Картина, която съдържа лице, стена, закрито, момче&#10;&#10;Описанието е генерирано автоматично">
            <a:extLst>
              <a:ext uri="{FF2B5EF4-FFF2-40B4-BE49-F238E27FC236}">
                <a16:creationId xmlns:a16="http://schemas.microsoft.com/office/drawing/2014/main" id="{D058732B-3715-26C4-C684-E569835319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-310" r="4445" b="49199"/>
          <a:stretch/>
        </p:blipFill>
        <p:spPr>
          <a:xfrm>
            <a:off x="4767339" y="617498"/>
            <a:ext cx="2166861" cy="172598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Картина 9" descr="Картина, която съдържа лице, момче, закрито, стена&#10;&#10;Описанието е генерирано автоматично">
            <a:extLst>
              <a:ext uri="{FF2B5EF4-FFF2-40B4-BE49-F238E27FC236}">
                <a16:creationId xmlns:a16="http://schemas.microsoft.com/office/drawing/2014/main" id="{4806BAFE-C086-B089-63B7-BB95DAB8DC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4445" r="14445" b="47778"/>
          <a:stretch/>
        </p:blipFill>
        <p:spPr>
          <a:xfrm rot="210198">
            <a:off x="1516596" y="616721"/>
            <a:ext cx="2074088" cy="165158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Картина 11" descr="Картина, която съдържа стена, лице, закрито, малък&#10;&#10;Описанието е генерирано автоматично">
            <a:extLst>
              <a:ext uri="{FF2B5EF4-FFF2-40B4-BE49-F238E27FC236}">
                <a16:creationId xmlns:a16="http://schemas.microsoft.com/office/drawing/2014/main" id="{95A3F791-0FE8-2C9D-BE6F-9825639592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" t="5555" r="20371" b="52223"/>
          <a:stretch/>
        </p:blipFill>
        <p:spPr>
          <a:xfrm rot="215117">
            <a:off x="8131826" y="556305"/>
            <a:ext cx="2335037" cy="170961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Картина 13" descr="Картина, която съдържа лице, момче, стена, млад&#10;&#10;Описанието е генерирано автоматично">
            <a:extLst>
              <a:ext uri="{FF2B5EF4-FFF2-40B4-BE49-F238E27FC236}">
                <a16:creationId xmlns:a16="http://schemas.microsoft.com/office/drawing/2014/main" id="{9C5D35FC-9617-90D9-C8B2-A3AD27AE0AD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9" t="2675" r="16011" b="53991"/>
          <a:stretch/>
        </p:blipFill>
        <p:spPr>
          <a:xfrm rot="187600">
            <a:off x="2570583" y="2563013"/>
            <a:ext cx="2153666" cy="163879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6" name="Картина 15" descr="Картина, която съдържа стена, лице, закрито, млад&#10;&#10;Описанието е генерирано автоматично">
            <a:extLst>
              <a:ext uri="{FF2B5EF4-FFF2-40B4-BE49-F238E27FC236}">
                <a16:creationId xmlns:a16="http://schemas.microsoft.com/office/drawing/2014/main" id="{E7253727-12BC-9645-5971-64383849F84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8" t="9005" r="13177" b="44444"/>
          <a:stretch/>
        </p:blipFill>
        <p:spPr>
          <a:xfrm>
            <a:off x="6019800" y="2505498"/>
            <a:ext cx="2057400" cy="173623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8" name="Картина 17" descr="Картина, която съдържа стена, лице, закрито, жълт&#10;&#10;Описанието е генерирано автоматично">
            <a:extLst>
              <a:ext uri="{FF2B5EF4-FFF2-40B4-BE49-F238E27FC236}">
                <a16:creationId xmlns:a16="http://schemas.microsoft.com/office/drawing/2014/main" id="{8FD7D82C-9240-8B85-CCCA-167DF4180D7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8113" r="8519" b="45556"/>
          <a:stretch/>
        </p:blipFill>
        <p:spPr>
          <a:xfrm>
            <a:off x="9264166" y="2505498"/>
            <a:ext cx="2153666" cy="169440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" name="Картина 19" descr="Картина, която съдържа стена, лице, жълт, закрито&#10;&#10;Описанието е генерирано автоматично">
            <a:extLst>
              <a:ext uri="{FF2B5EF4-FFF2-40B4-BE49-F238E27FC236}">
                <a16:creationId xmlns:a16="http://schemas.microsoft.com/office/drawing/2014/main" id="{2A69A278-CE6B-F3D6-E9E5-A2DFB1B1AE8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" t="-3957" r="18696" b="54136"/>
          <a:stretch/>
        </p:blipFill>
        <p:spPr>
          <a:xfrm>
            <a:off x="2133600" y="4319942"/>
            <a:ext cx="1981200" cy="174322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2" name="Картина 21" descr="Картина, която съдържа лице, стена, закрито, момиче&#10;&#10;Описанието е генерирано автоматично">
            <a:extLst>
              <a:ext uri="{FF2B5EF4-FFF2-40B4-BE49-F238E27FC236}">
                <a16:creationId xmlns:a16="http://schemas.microsoft.com/office/drawing/2014/main" id="{FBB7347F-1E01-091F-FB59-0445B8E4FA0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4444" r="20370" b="51111"/>
          <a:stretch/>
        </p:blipFill>
        <p:spPr>
          <a:xfrm rot="21373798">
            <a:off x="5567725" y="4411288"/>
            <a:ext cx="2092841" cy="167427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4" name="Картина 23" descr="Картина, която съдържа лице, стена, жълт, закрито&#10;&#10;Описанието е генерирано автоматично">
            <a:extLst>
              <a:ext uri="{FF2B5EF4-FFF2-40B4-BE49-F238E27FC236}">
                <a16:creationId xmlns:a16="http://schemas.microsoft.com/office/drawing/2014/main" id="{B2044210-D367-BC46-148B-2F063574A06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" t="6303" r="12718" b="34409"/>
          <a:stretch/>
        </p:blipFill>
        <p:spPr>
          <a:xfrm rot="299711">
            <a:off x="9019202" y="4485193"/>
            <a:ext cx="1789492" cy="162818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75480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Картина 78" descr="Картина, която съдържа закрито, няколко&#10;&#10;Описанието е генерирано автоматично">
            <a:extLst>
              <a:ext uri="{FF2B5EF4-FFF2-40B4-BE49-F238E27FC236}">
                <a16:creationId xmlns:a16="http://schemas.microsoft.com/office/drawing/2014/main" id="{08D6F204-3BDF-4C0D-CBFE-1F27CCF6B7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7" b="1424"/>
          <a:stretch/>
        </p:blipFill>
        <p:spPr>
          <a:xfrm>
            <a:off x="615093" y="-46590"/>
            <a:ext cx="11515730" cy="6858000"/>
          </a:xfrm>
          <a:prstGeom prst="rect">
            <a:avLst/>
          </a:prstGeom>
        </p:spPr>
      </p:pic>
      <p:pic>
        <p:nvPicPr>
          <p:cNvPr id="11" name="Картина 10" descr="Картина, която съдържа текст, дете, момче&#10;&#10;Описанието е генерирано автоматично">
            <a:extLst>
              <a:ext uri="{FF2B5EF4-FFF2-40B4-BE49-F238E27FC236}">
                <a16:creationId xmlns:a16="http://schemas.microsoft.com/office/drawing/2014/main" id="{BB048D79-EC10-2E3B-DD51-91A7BECE27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8541" r="61445" b="52471"/>
          <a:stretch/>
        </p:blipFill>
        <p:spPr>
          <a:xfrm rot="186110">
            <a:off x="1683464" y="566584"/>
            <a:ext cx="1779800" cy="1806327"/>
          </a:xfrm>
          <a:prstGeom prst="roundRect">
            <a:avLst>
              <a:gd name="adj" fmla="val 10906"/>
            </a:avLst>
          </a:prstGeom>
          <a:ln>
            <a:noFill/>
          </a:ln>
          <a:effectLst>
            <a:softEdge rad="112500"/>
          </a:effectLst>
        </p:spPr>
      </p:pic>
      <p:pic>
        <p:nvPicPr>
          <p:cNvPr id="20" name="Картина 19" descr="Картина, която съдържа текст&#10;&#10;Описанието е генерирано автоматично">
            <a:extLst>
              <a:ext uri="{FF2B5EF4-FFF2-40B4-BE49-F238E27FC236}">
                <a16:creationId xmlns:a16="http://schemas.microsoft.com/office/drawing/2014/main" id="{737C761B-5A22-A049-F7C3-373AA2D845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6" t="3564" r="13407" b="51992"/>
          <a:stretch/>
        </p:blipFill>
        <p:spPr>
          <a:xfrm rot="182816">
            <a:off x="2744631" y="2508854"/>
            <a:ext cx="1663562" cy="1706217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Картина 13" descr="Картина, която съдържа текст, дете, момче&#10;&#10;Описанието е генерирано автоматично">
            <a:extLst>
              <a:ext uri="{FF2B5EF4-FFF2-40B4-BE49-F238E27FC236}">
                <a16:creationId xmlns:a16="http://schemas.microsoft.com/office/drawing/2014/main" id="{6A86B2B1-6174-49EE-E37B-A0EBF38EE1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4" t="-86" r="20383" b="60010"/>
          <a:stretch/>
        </p:blipFill>
        <p:spPr>
          <a:xfrm rot="208715">
            <a:off x="9490347" y="2454910"/>
            <a:ext cx="1817861" cy="1746627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Картина 15" descr="Картина, която съдържа текст&#10;&#10;Описанието е генерирано автоматично">
            <a:extLst>
              <a:ext uri="{FF2B5EF4-FFF2-40B4-BE49-F238E27FC236}">
                <a16:creationId xmlns:a16="http://schemas.microsoft.com/office/drawing/2014/main" id="{4B2200C0-CF5A-ED15-869D-F696D8480E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-1" r="29259" b="64433"/>
          <a:stretch/>
        </p:blipFill>
        <p:spPr>
          <a:xfrm>
            <a:off x="5016205" y="573457"/>
            <a:ext cx="1874936" cy="1875592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Картина 17" descr="Картина, която съдържа текст, закрито, седящ, маса&#10;&#10;Описанието е генерирано автоматично">
            <a:extLst>
              <a:ext uri="{FF2B5EF4-FFF2-40B4-BE49-F238E27FC236}">
                <a16:creationId xmlns:a16="http://schemas.microsoft.com/office/drawing/2014/main" id="{EF3B9020-CBD0-47E5-51BA-C7BA1766FE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7" t="8889" r="22054" b="50797"/>
          <a:stretch/>
        </p:blipFill>
        <p:spPr>
          <a:xfrm>
            <a:off x="8330933" y="587776"/>
            <a:ext cx="1678289" cy="1746628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" name="Картина 64" descr="Картина, която съдържа дърво, открито, земя&#10;&#10;Описанието е генерирано автоматично">
            <a:extLst>
              <a:ext uri="{FF2B5EF4-FFF2-40B4-BE49-F238E27FC236}">
                <a16:creationId xmlns:a16="http://schemas.microsoft.com/office/drawing/2014/main" id="{202C6BCB-478E-F7F7-96AB-129113FCB0F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0" t="31206" r="31816" b="46666"/>
          <a:stretch/>
        </p:blipFill>
        <p:spPr>
          <a:xfrm>
            <a:off x="2222261" y="4403090"/>
            <a:ext cx="1883813" cy="1792231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" name="Картина 67" descr="Картина, която съдържа трева, открито, момче, лице&#10;&#10;Описанието е генерирано автоматично">
            <a:extLst>
              <a:ext uri="{FF2B5EF4-FFF2-40B4-BE49-F238E27FC236}">
                <a16:creationId xmlns:a16="http://schemas.microsoft.com/office/drawing/2014/main" id="{3B72B6F8-30BD-3CDD-B731-8FF45FD8D0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2" t="25555" r="51293" b="48586"/>
          <a:stretch/>
        </p:blipFill>
        <p:spPr>
          <a:xfrm>
            <a:off x="6034785" y="2419741"/>
            <a:ext cx="1874936" cy="185043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" name="Картина 70" descr="Картина, която съдържа текст, закрито, лице, рожден ден&#10;&#10;Описанието е генерирано автоматично">
            <a:extLst>
              <a:ext uri="{FF2B5EF4-FFF2-40B4-BE49-F238E27FC236}">
                <a16:creationId xmlns:a16="http://schemas.microsoft.com/office/drawing/2014/main" id="{5D85C7E6-9FA4-F778-FF1D-0C463BF8E1E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6" t="39361" r="40509" b="32389"/>
          <a:stretch/>
        </p:blipFill>
        <p:spPr>
          <a:xfrm rot="315721">
            <a:off x="8985250" y="4439954"/>
            <a:ext cx="1792626" cy="1740009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4" name="Картина 73" descr="Картина, която съдържа текст, лице, момче, закрито&#10;&#10;Описанието е генерирано автоматично">
            <a:extLst>
              <a:ext uri="{FF2B5EF4-FFF2-40B4-BE49-F238E27FC236}">
                <a16:creationId xmlns:a16="http://schemas.microsoft.com/office/drawing/2014/main" id="{23383463-E0B4-15DF-B214-40B90384C89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7" t="6647" r="23871" b="52241"/>
          <a:stretch/>
        </p:blipFill>
        <p:spPr>
          <a:xfrm>
            <a:off x="5678578" y="4403090"/>
            <a:ext cx="1724448" cy="1792231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7" name="Правоъгълник 76">
            <a:extLst>
              <a:ext uri="{FF2B5EF4-FFF2-40B4-BE49-F238E27FC236}">
                <a16:creationId xmlns:a16="http://schemas.microsoft.com/office/drawing/2014/main" id="{20351AA5-3F2A-0337-1F59-8091BDBB3D9A}"/>
              </a:ext>
            </a:extLst>
          </p:cNvPr>
          <p:cNvSpPr/>
          <p:nvPr/>
        </p:nvSpPr>
        <p:spPr>
          <a:xfrm>
            <a:off x="67039" y="-19081"/>
            <a:ext cx="530369" cy="6858000"/>
          </a:xfrm>
          <a:custGeom>
            <a:avLst/>
            <a:gdLst>
              <a:gd name="connsiteX0" fmla="*/ 0 w 530369"/>
              <a:gd name="connsiteY0" fmla="*/ 0 h 6858000"/>
              <a:gd name="connsiteX1" fmla="*/ 530369 w 530369"/>
              <a:gd name="connsiteY1" fmla="*/ 0 h 6858000"/>
              <a:gd name="connsiteX2" fmla="*/ 530369 w 530369"/>
              <a:gd name="connsiteY2" fmla="*/ 708660 h 6858000"/>
              <a:gd name="connsiteX3" fmla="*/ 530369 w 530369"/>
              <a:gd name="connsiteY3" fmla="*/ 1348740 h 6858000"/>
              <a:gd name="connsiteX4" fmla="*/ 530369 w 530369"/>
              <a:gd name="connsiteY4" fmla="*/ 2057400 h 6858000"/>
              <a:gd name="connsiteX5" fmla="*/ 530369 w 530369"/>
              <a:gd name="connsiteY5" fmla="*/ 2491740 h 6858000"/>
              <a:gd name="connsiteX6" fmla="*/ 530369 w 530369"/>
              <a:gd name="connsiteY6" fmla="*/ 2857500 h 6858000"/>
              <a:gd name="connsiteX7" fmla="*/ 530369 w 530369"/>
              <a:gd name="connsiteY7" fmla="*/ 3429000 h 6858000"/>
              <a:gd name="connsiteX8" fmla="*/ 530369 w 530369"/>
              <a:gd name="connsiteY8" fmla="*/ 3931920 h 6858000"/>
              <a:gd name="connsiteX9" fmla="*/ 530369 w 530369"/>
              <a:gd name="connsiteY9" fmla="*/ 4503420 h 6858000"/>
              <a:gd name="connsiteX10" fmla="*/ 530369 w 530369"/>
              <a:gd name="connsiteY10" fmla="*/ 4869180 h 6858000"/>
              <a:gd name="connsiteX11" fmla="*/ 530369 w 530369"/>
              <a:gd name="connsiteY11" fmla="*/ 5372100 h 6858000"/>
              <a:gd name="connsiteX12" fmla="*/ 530369 w 530369"/>
              <a:gd name="connsiteY12" fmla="*/ 5737860 h 6858000"/>
              <a:gd name="connsiteX13" fmla="*/ 530369 w 530369"/>
              <a:gd name="connsiteY13" fmla="*/ 6103620 h 6858000"/>
              <a:gd name="connsiteX14" fmla="*/ 530369 w 530369"/>
              <a:gd name="connsiteY14" fmla="*/ 6858000 h 6858000"/>
              <a:gd name="connsiteX15" fmla="*/ 0 w 530369"/>
              <a:gd name="connsiteY15" fmla="*/ 6858000 h 6858000"/>
              <a:gd name="connsiteX16" fmla="*/ 0 w 530369"/>
              <a:gd name="connsiteY16" fmla="*/ 6286500 h 6858000"/>
              <a:gd name="connsiteX17" fmla="*/ 0 w 530369"/>
              <a:gd name="connsiteY17" fmla="*/ 5646420 h 6858000"/>
              <a:gd name="connsiteX18" fmla="*/ 0 w 530369"/>
              <a:gd name="connsiteY18" fmla="*/ 4937760 h 6858000"/>
              <a:gd name="connsiteX19" fmla="*/ 0 w 530369"/>
              <a:gd name="connsiteY19" fmla="*/ 4297680 h 6858000"/>
              <a:gd name="connsiteX20" fmla="*/ 0 w 530369"/>
              <a:gd name="connsiteY20" fmla="*/ 3657600 h 6858000"/>
              <a:gd name="connsiteX21" fmla="*/ 0 w 530369"/>
              <a:gd name="connsiteY21" fmla="*/ 3223260 h 6858000"/>
              <a:gd name="connsiteX22" fmla="*/ 0 w 530369"/>
              <a:gd name="connsiteY22" fmla="*/ 2583180 h 6858000"/>
              <a:gd name="connsiteX23" fmla="*/ 0 w 530369"/>
              <a:gd name="connsiteY23" fmla="*/ 1943100 h 6858000"/>
              <a:gd name="connsiteX24" fmla="*/ 0 w 530369"/>
              <a:gd name="connsiteY24" fmla="*/ 1577340 h 6858000"/>
              <a:gd name="connsiteX25" fmla="*/ 0 w 530369"/>
              <a:gd name="connsiteY25" fmla="*/ 868680 h 6858000"/>
              <a:gd name="connsiteX26" fmla="*/ 0 w 530369"/>
              <a:gd name="connsiteY2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0369" h="6858000" fill="none" extrusionOk="0">
                <a:moveTo>
                  <a:pt x="0" y="0"/>
                </a:moveTo>
                <a:cubicBezTo>
                  <a:pt x="118526" y="-49905"/>
                  <a:pt x="269844" y="49210"/>
                  <a:pt x="530369" y="0"/>
                </a:cubicBezTo>
                <a:cubicBezTo>
                  <a:pt x="539159" y="304266"/>
                  <a:pt x="473859" y="404413"/>
                  <a:pt x="530369" y="708660"/>
                </a:cubicBezTo>
                <a:cubicBezTo>
                  <a:pt x="586879" y="1012907"/>
                  <a:pt x="456362" y="1175529"/>
                  <a:pt x="530369" y="1348740"/>
                </a:cubicBezTo>
                <a:cubicBezTo>
                  <a:pt x="604376" y="1521951"/>
                  <a:pt x="451121" y="1838671"/>
                  <a:pt x="530369" y="2057400"/>
                </a:cubicBezTo>
                <a:cubicBezTo>
                  <a:pt x="609617" y="2276129"/>
                  <a:pt x="495848" y="2278144"/>
                  <a:pt x="530369" y="2491740"/>
                </a:cubicBezTo>
                <a:cubicBezTo>
                  <a:pt x="564890" y="2705336"/>
                  <a:pt x="513526" y="2680859"/>
                  <a:pt x="530369" y="2857500"/>
                </a:cubicBezTo>
                <a:cubicBezTo>
                  <a:pt x="547212" y="3034141"/>
                  <a:pt x="515365" y="3294837"/>
                  <a:pt x="530369" y="3429000"/>
                </a:cubicBezTo>
                <a:cubicBezTo>
                  <a:pt x="545373" y="3563163"/>
                  <a:pt x="474159" y="3812691"/>
                  <a:pt x="530369" y="3931920"/>
                </a:cubicBezTo>
                <a:cubicBezTo>
                  <a:pt x="586579" y="4051149"/>
                  <a:pt x="500954" y="4344744"/>
                  <a:pt x="530369" y="4503420"/>
                </a:cubicBezTo>
                <a:cubicBezTo>
                  <a:pt x="559784" y="4662096"/>
                  <a:pt x="494114" y="4707243"/>
                  <a:pt x="530369" y="4869180"/>
                </a:cubicBezTo>
                <a:cubicBezTo>
                  <a:pt x="566624" y="5031117"/>
                  <a:pt x="530159" y="5191783"/>
                  <a:pt x="530369" y="5372100"/>
                </a:cubicBezTo>
                <a:cubicBezTo>
                  <a:pt x="530579" y="5552417"/>
                  <a:pt x="526649" y="5601529"/>
                  <a:pt x="530369" y="5737860"/>
                </a:cubicBezTo>
                <a:cubicBezTo>
                  <a:pt x="534089" y="5874191"/>
                  <a:pt x="492735" y="5920968"/>
                  <a:pt x="530369" y="6103620"/>
                </a:cubicBezTo>
                <a:cubicBezTo>
                  <a:pt x="568003" y="6286272"/>
                  <a:pt x="493755" y="6553780"/>
                  <a:pt x="530369" y="6858000"/>
                </a:cubicBezTo>
                <a:cubicBezTo>
                  <a:pt x="385553" y="6917488"/>
                  <a:pt x="208507" y="6821868"/>
                  <a:pt x="0" y="6858000"/>
                </a:cubicBezTo>
                <a:cubicBezTo>
                  <a:pt x="-45641" y="6737722"/>
                  <a:pt x="50475" y="6456055"/>
                  <a:pt x="0" y="6286500"/>
                </a:cubicBezTo>
                <a:cubicBezTo>
                  <a:pt x="-50475" y="6116945"/>
                  <a:pt x="32298" y="5808816"/>
                  <a:pt x="0" y="5646420"/>
                </a:cubicBezTo>
                <a:cubicBezTo>
                  <a:pt x="-32298" y="5484024"/>
                  <a:pt x="33649" y="5226186"/>
                  <a:pt x="0" y="4937760"/>
                </a:cubicBezTo>
                <a:cubicBezTo>
                  <a:pt x="-33649" y="4649334"/>
                  <a:pt x="34526" y="4603982"/>
                  <a:pt x="0" y="4297680"/>
                </a:cubicBezTo>
                <a:cubicBezTo>
                  <a:pt x="-34526" y="3991378"/>
                  <a:pt x="54882" y="3945103"/>
                  <a:pt x="0" y="3657600"/>
                </a:cubicBezTo>
                <a:cubicBezTo>
                  <a:pt x="-54882" y="3370097"/>
                  <a:pt x="23341" y="3316655"/>
                  <a:pt x="0" y="3223260"/>
                </a:cubicBezTo>
                <a:cubicBezTo>
                  <a:pt x="-23341" y="3129865"/>
                  <a:pt x="58405" y="2719905"/>
                  <a:pt x="0" y="2583180"/>
                </a:cubicBezTo>
                <a:cubicBezTo>
                  <a:pt x="-58405" y="2446455"/>
                  <a:pt x="21064" y="2081547"/>
                  <a:pt x="0" y="1943100"/>
                </a:cubicBezTo>
                <a:cubicBezTo>
                  <a:pt x="-21064" y="1804653"/>
                  <a:pt x="8518" y="1699217"/>
                  <a:pt x="0" y="1577340"/>
                </a:cubicBezTo>
                <a:cubicBezTo>
                  <a:pt x="-8518" y="1455463"/>
                  <a:pt x="10963" y="1220037"/>
                  <a:pt x="0" y="868680"/>
                </a:cubicBezTo>
                <a:cubicBezTo>
                  <a:pt x="-10963" y="517323"/>
                  <a:pt x="101540" y="319759"/>
                  <a:pt x="0" y="0"/>
                </a:cubicBezTo>
                <a:close/>
              </a:path>
              <a:path w="530369" h="6858000" stroke="0" extrusionOk="0">
                <a:moveTo>
                  <a:pt x="0" y="0"/>
                </a:moveTo>
                <a:cubicBezTo>
                  <a:pt x="137267" y="-37420"/>
                  <a:pt x="348799" y="4533"/>
                  <a:pt x="530369" y="0"/>
                </a:cubicBezTo>
                <a:cubicBezTo>
                  <a:pt x="603262" y="180782"/>
                  <a:pt x="477890" y="330315"/>
                  <a:pt x="530369" y="640080"/>
                </a:cubicBezTo>
                <a:cubicBezTo>
                  <a:pt x="582848" y="949845"/>
                  <a:pt x="470807" y="1197740"/>
                  <a:pt x="530369" y="1348740"/>
                </a:cubicBezTo>
                <a:cubicBezTo>
                  <a:pt x="589931" y="1499740"/>
                  <a:pt x="515702" y="1626799"/>
                  <a:pt x="530369" y="1714500"/>
                </a:cubicBezTo>
                <a:cubicBezTo>
                  <a:pt x="545036" y="1802201"/>
                  <a:pt x="502435" y="1977666"/>
                  <a:pt x="530369" y="2080260"/>
                </a:cubicBezTo>
                <a:cubicBezTo>
                  <a:pt x="558303" y="2182854"/>
                  <a:pt x="527502" y="2494292"/>
                  <a:pt x="530369" y="2788920"/>
                </a:cubicBezTo>
                <a:cubicBezTo>
                  <a:pt x="533236" y="3083548"/>
                  <a:pt x="471568" y="3103536"/>
                  <a:pt x="530369" y="3291840"/>
                </a:cubicBezTo>
                <a:cubicBezTo>
                  <a:pt x="589170" y="3480144"/>
                  <a:pt x="489303" y="3627783"/>
                  <a:pt x="530369" y="3863340"/>
                </a:cubicBezTo>
                <a:cubicBezTo>
                  <a:pt x="571435" y="4098897"/>
                  <a:pt x="468147" y="4287305"/>
                  <a:pt x="530369" y="4503420"/>
                </a:cubicBezTo>
                <a:cubicBezTo>
                  <a:pt x="592591" y="4719535"/>
                  <a:pt x="469722" y="4845911"/>
                  <a:pt x="530369" y="5143500"/>
                </a:cubicBezTo>
                <a:cubicBezTo>
                  <a:pt x="591016" y="5441089"/>
                  <a:pt x="465756" y="5471238"/>
                  <a:pt x="530369" y="5715000"/>
                </a:cubicBezTo>
                <a:cubicBezTo>
                  <a:pt x="594982" y="5958762"/>
                  <a:pt x="528740" y="6155162"/>
                  <a:pt x="530369" y="6355080"/>
                </a:cubicBezTo>
                <a:cubicBezTo>
                  <a:pt x="531998" y="6554998"/>
                  <a:pt x="512960" y="6745386"/>
                  <a:pt x="530369" y="6858000"/>
                </a:cubicBezTo>
                <a:cubicBezTo>
                  <a:pt x="307391" y="6883867"/>
                  <a:pt x="145715" y="6799024"/>
                  <a:pt x="0" y="6858000"/>
                </a:cubicBezTo>
                <a:cubicBezTo>
                  <a:pt x="-84560" y="6561669"/>
                  <a:pt x="22562" y="6329520"/>
                  <a:pt x="0" y="6149340"/>
                </a:cubicBezTo>
                <a:cubicBezTo>
                  <a:pt x="-22562" y="5969160"/>
                  <a:pt x="10038" y="5906796"/>
                  <a:pt x="0" y="5715000"/>
                </a:cubicBezTo>
                <a:cubicBezTo>
                  <a:pt x="-10038" y="5523204"/>
                  <a:pt x="5683" y="5450750"/>
                  <a:pt x="0" y="5349240"/>
                </a:cubicBezTo>
                <a:cubicBezTo>
                  <a:pt x="-5683" y="5247730"/>
                  <a:pt x="39496" y="4959405"/>
                  <a:pt x="0" y="4709160"/>
                </a:cubicBezTo>
                <a:cubicBezTo>
                  <a:pt x="-39496" y="4458915"/>
                  <a:pt x="4165" y="4462961"/>
                  <a:pt x="0" y="4274820"/>
                </a:cubicBezTo>
                <a:cubicBezTo>
                  <a:pt x="-4165" y="4086679"/>
                  <a:pt x="151" y="3926328"/>
                  <a:pt x="0" y="3703320"/>
                </a:cubicBezTo>
                <a:cubicBezTo>
                  <a:pt x="-151" y="3480312"/>
                  <a:pt x="10997" y="3319152"/>
                  <a:pt x="0" y="3063240"/>
                </a:cubicBezTo>
                <a:cubicBezTo>
                  <a:pt x="-10997" y="2807328"/>
                  <a:pt x="4825" y="2763370"/>
                  <a:pt x="0" y="2628900"/>
                </a:cubicBezTo>
                <a:cubicBezTo>
                  <a:pt x="-4825" y="2494430"/>
                  <a:pt x="28160" y="2250573"/>
                  <a:pt x="0" y="2125980"/>
                </a:cubicBezTo>
                <a:cubicBezTo>
                  <a:pt x="-28160" y="2001387"/>
                  <a:pt x="43369" y="1680927"/>
                  <a:pt x="0" y="1417320"/>
                </a:cubicBezTo>
                <a:cubicBezTo>
                  <a:pt x="-43369" y="1153713"/>
                  <a:pt x="15456" y="960124"/>
                  <a:pt x="0" y="845820"/>
                </a:cubicBezTo>
                <a:cubicBezTo>
                  <a:pt x="-15456" y="731516"/>
                  <a:pt x="16531" y="199520"/>
                  <a:pt x="0" y="0"/>
                </a:cubicBezTo>
                <a:close/>
              </a:path>
            </a:pathLst>
          </a:custGeom>
          <a:solidFill>
            <a:srgbClr val="FBEAE0"/>
          </a:solidFill>
          <a:ln>
            <a:solidFill>
              <a:srgbClr val="D4A625"/>
            </a:solidFill>
            <a:extLst>
              <a:ext uri="{C807C97D-BFC1-408E-A445-0C87EB9F89A2}">
                <ask:lineSketchStyleProps xmlns:ask="http://schemas.microsoft.com/office/drawing/2018/sketchyshapes" xmlns="" sd="381049376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800" dirty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Т</a:t>
            </a:r>
          </a:p>
          <a:p>
            <a:pPr algn="ctr"/>
            <a:r>
              <a:rPr lang="bg-BG" sz="2800" dirty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О</a:t>
            </a:r>
          </a:p>
          <a:p>
            <a:pPr algn="ctr"/>
            <a:r>
              <a:rPr lang="bg-BG" sz="2800" dirty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В</a:t>
            </a:r>
          </a:p>
          <a:p>
            <a:pPr algn="ctr"/>
            <a:r>
              <a:rPr lang="bg-BG" sz="2800" dirty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А </a:t>
            </a:r>
          </a:p>
          <a:p>
            <a:pPr algn="ctr"/>
            <a:endParaRPr lang="bg-BG" sz="2800" dirty="0">
              <a:solidFill>
                <a:schemeClr val="tx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bg-BG" sz="2800" dirty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СМЕ </a:t>
            </a:r>
          </a:p>
          <a:p>
            <a:pPr algn="ctr"/>
            <a:endParaRPr lang="bg-BG" sz="2800" dirty="0">
              <a:solidFill>
                <a:schemeClr val="tx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bg-BG" sz="2800" dirty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НИЕ</a:t>
            </a:r>
          </a:p>
          <a:p>
            <a:pPr algn="ctr"/>
            <a:r>
              <a:rPr lang="bg-BG" sz="2800" dirty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!</a:t>
            </a:r>
          </a:p>
        </p:txBody>
      </p:sp>
      <p:pic>
        <p:nvPicPr>
          <p:cNvPr id="82" name="Картина 81">
            <a:extLst>
              <a:ext uri="{FF2B5EF4-FFF2-40B4-BE49-F238E27FC236}">
                <a16:creationId xmlns:a16="http://schemas.microsoft.com/office/drawing/2014/main" id="{8DEF6A54-E14B-5CF8-4F71-DE30D401D47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926" y="2346127"/>
            <a:ext cx="1241427" cy="245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9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Картина 78" descr="Картина, която съдържа закрито, няколко&#10;&#10;Описанието е генерирано автоматично">
            <a:extLst>
              <a:ext uri="{FF2B5EF4-FFF2-40B4-BE49-F238E27FC236}">
                <a16:creationId xmlns:a16="http://schemas.microsoft.com/office/drawing/2014/main" id="{08D6F204-3BDF-4C0D-CBFE-1F27CCF6B7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7" b="1424"/>
          <a:stretch/>
        </p:blipFill>
        <p:spPr>
          <a:xfrm>
            <a:off x="615093" y="-46590"/>
            <a:ext cx="11515730" cy="6858000"/>
          </a:xfrm>
          <a:prstGeom prst="rect">
            <a:avLst/>
          </a:prstGeom>
        </p:spPr>
      </p:pic>
      <p:sp>
        <p:nvSpPr>
          <p:cNvPr id="77" name="Правоъгълник 76">
            <a:extLst>
              <a:ext uri="{FF2B5EF4-FFF2-40B4-BE49-F238E27FC236}">
                <a16:creationId xmlns:a16="http://schemas.microsoft.com/office/drawing/2014/main" id="{20351AA5-3F2A-0337-1F59-8091BDBB3D9A}"/>
              </a:ext>
            </a:extLst>
          </p:cNvPr>
          <p:cNvSpPr/>
          <p:nvPr/>
        </p:nvSpPr>
        <p:spPr>
          <a:xfrm>
            <a:off x="67039" y="-19081"/>
            <a:ext cx="530369" cy="6858000"/>
          </a:xfrm>
          <a:custGeom>
            <a:avLst/>
            <a:gdLst>
              <a:gd name="connsiteX0" fmla="*/ 0 w 530369"/>
              <a:gd name="connsiteY0" fmla="*/ 0 h 6858000"/>
              <a:gd name="connsiteX1" fmla="*/ 530369 w 530369"/>
              <a:gd name="connsiteY1" fmla="*/ 0 h 6858000"/>
              <a:gd name="connsiteX2" fmla="*/ 530369 w 530369"/>
              <a:gd name="connsiteY2" fmla="*/ 708660 h 6858000"/>
              <a:gd name="connsiteX3" fmla="*/ 530369 w 530369"/>
              <a:gd name="connsiteY3" fmla="*/ 1348740 h 6858000"/>
              <a:gd name="connsiteX4" fmla="*/ 530369 w 530369"/>
              <a:gd name="connsiteY4" fmla="*/ 2057400 h 6858000"/>
              <a:gd name="connsiteX5" fmla="*/ 530369 w 530369"/>
              <a:gd name="connsiteY5" fmla="*/ 2491740 h 6858000"/>
              <a:gd name="connsiteX6" fmla="*/ 530369 w 530369"/>
              <a:gd name="connsiteY6" fmla="*/ 2857500 h 6858000"/>
              <a:gd name="connsiteX7" fmla="*/ 530369 w 530369"/>
              <a:gd name="connsiteY7" fmla="*/ 3429000 h 6858000"/>
              <a:gd name="connsiteX8" fmla="*/ 530369 w 530369"/>
              <a:gd name="connsiteY8" fmla="*/ 3931920 h 6858000"/>
              <a:gd name="connsiteX9" fmla="*/ 530369 w 530369"/>
              <a:gd name="connsiteY9" fmla="*/ 4503420 h 6858000"/>
              <a:gd name="connsiteX10" fmla="*/ 530369 w 530369"/>
              <a:gd name="connsiteY10" fmla="*/ 4869180 h 6858000"/>
              <a:gd name="connsiteX11" fmla="*/ 530369 w 530369"/>
              <a:gd name="connsiteY11" fmla="*/ 5372100 h 6858000"/>
              <a:gd name="connsiteX12" fmla="*/ 530369 w 530369"/>
              <a:gd name="connsiteY12" fmla="*/ 5737860 h 6858000"/>
              <a:gd name="connsiteX13" fmla="*/ 530369 w 530369"/>
              <a:gd name="connsiteY13" fmla="*/ 6103620 h 6858000"/>
              <a:gd name="connsiteX14" fmla="*/ 530369 w 530369"/>
              <a:gd name="connsiteY14" fmla="*/ 6858000 h 6858000"/>
              <a:gd name="connsiteX15" fmla="*/ 0 w 530369"/>
              <a:gd name="connsiteY15" fmla="*/ 6858000 h 6858000"/>
              <a:gd name="connsiteX16" fmla="*/ 0 w 530369"/>
              <a:gd name="connsiteY16" fmla="*/ 6286500 h 6858000"/>
              <a:gd name="connsiteX17" fmla="*/ 0 w 530369"/>
              <a:gd name="connsiteY17" fmla="*/ 5646420 h 6858000"/>
              <a:gd name="connsiteX18" fmla="*/ 0 w 530369"/>
              <a:gd name="connsiteY18" fmla="*/ 4937760 h 6858000"/>
              <a:gd name="connsiteX19" fmla="*/ 0 w 530369"/>
              <a:gd name="connsiteY19" fmla="*/ 4297680 h 6858000"/>
              <a:gd name="connsiteX20" fmla="*/ 0 w 530369"/>
              <a:gd name="connsiteY20" fmla="*/ 3657600 h 6858000"/>
              <a:gd name="connsiteX21" fmla="*/ 0 w 530369"/>
              <a:gd name="connsiteY21" fmla="*/ 3223260 h 6858000"/>
              <a:gd name="connsiteX22" fmla="*/ 0 w 530369"/>
              <a:gd name="connsiteY22" fmla="*/ 2583180 h 6858000"/>
              <a:gd name="connsiteX23" fmla="*/ 0 w 530369"/>
              <a:gd name="connsiteY23" fmla="*/ 1943100 h 6858000"/>
              <a:gd name="connsiteX24" fmla="*/ 0 w 530369"/>
              <a:gd name="connsiteY24" fmla="*/ 1577340 h 6858000"/>
              <a:gd name="connsiteX25" fmla="*/ 0 w 530369"/>
              <a:gd name="connsiteY25" fmla="*/ 868680 h 6858000"/>
              <a:gd name="connsiteX26" fmla="*/ 0 w 530369"/>
              <a:gd name="connsiteY2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0369" h="6858000" fill="none" extrusionOk="0">
                <a:moveTo>
                  <a:pt x="0" y="0"/>
                </a:moveTo>
                <a:cubicBezTo>
                  <a:pt x="118526" y="-49905"/>
                  <a:pt x="269844" y="49210"/>
                  <a:pt x="530369" y="0"/>
                </a:cubicBezTo>
                <a:cubicBezTo>
                  <a:pt x="539159" y="304266"/>
                  <a:pt x="473859" y="404413"/>
                  <a:pt x="530369" y="708660"/>
                </a:cubicBezTo>
                <a:cubicBezTo>
                  <a:pt x="586879" y="1012907"/>
                  <a:pt x="456362" y="1175529"/>
                  <a:pt x="530369" y="1348740"/>
                </a:cubicBezTo>
                <a:cubicBezTo>
                  <a:pt x="604376" y="1521951"/>
                  <a:pt x="451121" y="1838671"/>
                  <a:pt x="530369" y="2057400"/>
                </a:cubicBezTo>
                <a:cubicBezTo>
                  <a:pt x="609617" y="2276129"/>
                  <a:pt x="495848" y="2278144"/>
                  <a:pt x="530369" y="2491740"/>
                </a:cubicBezTo>
                <a:cubicBezTo>
                  <a:pt x="564890" y="2705336"/>
                  <a:pt x="513526" y="2680859"/>
                  <a:pt x="530369" y="2857500"/>
                </a:cubicBezTo>
                <a:cubicBezTo>
                  <a:pt x="547212" y="3034141"/>
                  <a:pt x="515365" y="3294837"/>
                  <a:pt x="530369" y="3429000"/>
                </a:cubicBezTo>
                <a:cubicBezTo>
                  <a:pt x="545373" y="3563163"/>
                  <a:pt x="474159" y="3812691"/>
                  <a:pt x="530369" y="3931920"/>
                </a:cubicBezTo>
                <a:cubicBezTo>
                  <a:pt x="586579" y="4051149"/>
                  <a:pt x="500954" y="4344744"/>
                  <a:pt x="530369" y="4503420"/>
                </a:cubicBezTo>
                <a:cubicBezTo>
                  <a:pt x="559784" y="4662096"/>
                  <a:pt x="494114" y="4707243"/>
                  <a:pt x="530369" y="4869180"/>
                </a:cubicBezTo>
                <a:cubicBezTo>
                  <a:pt x="566624" y="5031117"/>
                  <a:pt x="530159" y="5191783"/>
                  <a:pt x="530369" y="5372100"/>
                </a:cubicBezTo>
                <a:cubicBezTo>
                  <a:pt x="530579" y="5552417"/>
                  <a:pt x="526649" y="5601529"/>
                  <a:pt x="530369" y="5737860"/>
                </a:cubicBezTo>
                <a:cubicBezTo>
                  <a:pt x="534089" y="5874191"/>
                  <a:pt x="492735" y="5920968"/>
                  <a:pt x="530369" y="6103620"/>
                </a:cubicBezTo>
                <a:cubicBezTo>
                  <a:pt x="568003" y="6286272"/>
                  <a:pt x="493755" y="6553780"/>
                  <a:pt x="530369" y="6858000"/>
                </a:cubicBezTo>
                <a:cubicBezTo>
                  <a:pt x="385553" y="6917488"/>
                  <a:pt x="208507" y="6821868"/>
                  <a:pt x="0" y="6858000"/>
                </a:cubicBezTo>
                <a:cubicBezTo>
                  <a:pt x="-45641" y="6737722"/>
                  <a:pt x="50475" y="6456055"/>
                  <a:pt x="0" y="6286500"/>
                </a:cubicBezTo>
                <a:cubicBezTo>
                  <a:pt x="-50475" y="6116945"/>
                  <a:pt x="32298" y="5808816"/>
                  <a:pt x="0" y="5646420"/>
                </a:cubicBezTo>
                <a:cubicBezTo>
                  <a:pt x="-32298" y="5484024"/>
                  <a:pt x="33649" y="5226186"/>
                  <a:pt x="0" y="4937760"/>
                </a:cubicBezTo>
                <a:cubicBezTo>
                  <a:pt x="-33649" y="4649334"/>
                  <a:pt x="34526" y="4603982"/>
                  <a:pt x="0" y="4297680"/>
                </a:cubicBezTo>
                <a:cubicBezTo>
                  <a:pt x="-34526" y="3991378"/>
                  <a:pt x="54882" y="3945103"/>
                  <a:pt x="0" y="3657600"/>
                </a:cubicBezTo>
                <a:cubicBezTo>
                  <a:pt x="-54882" y="3370097"/>
                  <a:pt x="23341" y="3316655"/>
                  <a:pt x="0" y="3223260"/>
                </a:cubicBezTo>
                <a:cubicBezTo>
                  <a:pt x="-23341" y="3129865"/>
                  <a:pt x="58405" y="2719905"/>
                  <a:pt x="0" y="2583180"/>
                </a:cubicBezTo>
                <a:cubicBezTo>
                  <a:pt x="-58405" y="2446455"/>
                  <a:pt x="21064" y="2081547"/>
                  <a:pt x="0" y="1943100"/>
                </a:cubicBezTo>
                <a:cubicBezTo>
                  <a:pt x="-21064" y="1804653"/>
                  <a:pt x="8518" y="1699217"/>
                  <a:pt x="0" y="1577340"/>
                </a:cubicBezTo>
                <a:cubicBezTo>
                  <a:pt x="-8518" y="1455463"/>
                  <a:pt x="10963" y="1220037"/>
                  <a:pt x="0" y="868680"/>
                </a:cubicBezTo>
                <a:cubicBezTo>
                  <a:pt x="-10963" y="517323"/>
                  <a:pt x="101540" y="319759"/>
                  <a:pt x="0" y="0"/>
                </a:cubicBezTo>
                <a:close/>
              </a:path>
              <a:path w="530369" h="6858000" stroke="0" extrusionOk="0">
                <a:moveTo>
                  <a:pt x="0" y="0"/>
                </a:moveTo>
                <a:cubicBezTo>
                  <a:pt x="137267" y="-37420"/>
                  <a:pt x="348799" y="4533"/>
                  <a:pt x="530369" y="0"/>
                </a:cubicBezTo>
                <a:cubicBezTo>
                  <a:pt x="603262" y="180782"/>
                  <a:pt x="477890" y="330315"/>
                  <a:pt x="530369" y="640080"/>
                </a:cubicBezTo>
                <a:cubicBezTo>
                  <a:pt x="582848" y="949845"/>
                  <a:pt x="470807" y="1197740"/>
                  <a:pt x="530369" y="1348740"/>
                </a:cubicBezTo>
                <a:cubicBezTo>
                  <a:pt x="589931" y="1499740"/>
                  <a:pt x="515702" y="1626799"/>
                  <a:pt x="530369" y="1714500"/>
                </a:cubicBezTo>
                <a:cubicBezTo>
                  <a:pt x="545036" y="1802201"/>
                  <a:pt x="502435" y="1977666"/>
                  <a:pt x="530369" y="2080260"/>
                </a:cubicBezTo>
                <a:cubicBezTo>
                  <a:pt x="558303" y="2182854"/>
                  <a:pt x="527502" y="2494292"/>
                  <a:pt x="530369" y="2788920"/>
                </a:cubicBezTo>
                <a:cubicBezTo>
                  <a:pt x="533236" y="3083548"/>
                  <a:pt x="471568" y="3103536"/>
                  <a:pt x="530369" y="3291840"/>
                </a:cubicBezTo>
                <a:cubicBezTo>
                  <a:pt x="589170" y="3480144"/>
                  <a:pt x="489303" y="3627783"/>
                  <a:pt x="530369" y="3863340"/>
                </a:cubicBezTo>
                <a:cubicBezTo>
                  <a:pt x="571435" y="4098897"/>
                  <a:pt x="468147" y="4287305"/>
                  <a:pt x="530369" y="4503420"/>
                </a:cubicBezTo>
                <a:cubicBezTo>
                  <a:pt x="592591" y="4719535"/>
                  <a:pt x="469722" y="4845911"/>
                  <a:pt x="530369" y="5143500"/>
                </a:cubicBezTo>
                <a:cubicBezTo>
                  <a:pt x="591016" y="5441089"/>
                  <a:pt x="465756" y="5471238"/>
                  <a:pt x="530369" y="5715000"/>
                </a:cubicBezTo>
                <a:cubicBezTo>
                  <a:pt x="594982" y="5958762"/>
                  <a:pt x="528740" y="6155162"/>
                  <a:pt x="530369" y="6355080"/>
                </a:cubicBezTo>
                <a:cubicBezTo>
                  <a:pt x="531998" y="6554998"/>
                  <a:pt x="512960" y="6745386"/>
                  <a:pt x="530369" y="6858000"/>
                </a:cubicBezTo>
                <a:cubicBezTo>
                  <a:pt x="307391" y="6883867"/>
                  <a:pt x="145715" y="6799024"/>
                  <a:pt x="0" y="6858000"/>
                </a:cubicBezTo>
                <a:cubicBezTo>
                  <a:pt x="-84560" y="6561669"/>
                  <a:pt x="22562" y="6329520"/>
                  <a:pt x="0" y="6149340"/>
                </a:cubicBezTo>
                <a:cubicBezTo>
                  <a:pt x="-22562" y="5969160"/>
                  <a:pt x="10038" y="5906796"/>
                  <a:pt x="0" y="5715000"/>
                </a:cubicBezTo>
                <a:cubicBezTo>
                  <a:pt x="-10038" y="5523204"/>
                  <a:pt x="5683" y="5450750"/>
                  <a:pt x="0" y="5349240"/>
                </a:cubicBezTo>
                <a:cubicBezTo>
                  <a:pt x="-5683" y="5247730"/>
                  <a:pt x="39496" y="4959405"/>
                  <a:pt x="0" y="4709160"/>
                </a:cubicBezTo>
                <a:cubicBezTo>
                  <a:pt x="-39496" y="4458915"/>
                  <a:pt x="4165" y="4462961"/>
                  <a:pt x="0" y="4274820"/>
                </a:cubicBezTo>
                <a:cubicBezTo>
                  <a:pt x="-4165" y="4086679"/>
                  <a:pt x="151" y="3926328"/>
                  <a:pt x="0" y="3703320"/>
                </a:cubicBezTo>
                <a:cubicBezTo>
                  <a:pt x="-151" y="3480312"/>
                  <a:pt x="10997" y="3319152"/>
                  <a:pt x="0" y="3063240"/>
                </a:cubicBezTo>
                <a:cubicBezTo>
                  <a:pt x="-10997" y="2807328"/>
                  <a:pt x="4825" y="2763370"/>
                  <a:pt x="0" y="2628900"/>
                </a:cubicBezTo>
                <a:cubicBezTo>
                  <a:pt x="-4825" y="2494430"/>
                  <a:pt x="28160" y="2250573"/>
                  <a:pt x="0" y="2125980"/>
                </a:cubicBezTo>
                <a:cubicBezTo>
                  <a:pt x="-28160" y="2001387"/>
                  <a:pt x="43369" y="1680927"/>
                  <a:pt x="0" y="1417320"/>
                </a:cubicBezTo>
                <a:cubicBezTo>
                  <a:pt x="-43369" y="1153713"/>
                  <a:pt x="15456" y="960124"/>
                  <a:pt x="0" y="845820"/>
                </a:cubicBezTo>
                <a:cubicBezTo>
                  <a:pt x="-15456" y="731516"/>
                  <a:pt x="16531" y="199520"/>
                  <a:pt x="0" y="0"/>
                </a:cubicBezTo>
                <a:close/>
              </a:path>
            </a:pathLst>
          </a:custGeom>
          <a:solidFill>
            <a:srgbClr val="FBEAE0"/>
          </a:solidFill>
          <a:ln>
            <a:solidFill>
              <a:srgbClr val="D4A625"/>
            </a:solidFill>
            <a:extLst>
              <a:ext uri="{C807C97D-BFC1-408E-A445-0C87EB9F89A2}">
                <ask:lineSketchStyleProps xmlns:ask="http://schemas.microsoft.com/office/drawing/2018/sketchyshapes" xmlns="" sd="381049376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800" dirty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Т</a:t>
            </a:r>
          </a:p>
          <a:p>
            <a:pPr algn="ctr"/>
            <a:r>
              <a:rPr lang="bg-BG" sz="2800" dirty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О</a:t>
            </a:r>
          </a:p>
          <a:p>
            <a:pPr algn="ctr"/>
            <a:r>
              <a:rPr lang="bg-BG" sz="2800" dirty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В</a:t>
            </a:r>
          </a:p>
          <a:p>
            <a:pPr algn="ctr"/>
            <a:r>
              <a:rPr lang="bg-BG" sz="2800" dirty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А </a:t>
            </a:r>
          </a:p>
          <a:p>
            <a:pPr algn="ctr"/>
            <a:endParaRPr lang="bg-BG" sz="2800" dirty="0">
              <a:solidFill>
                <a:schemeClr val="tx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bg-BG" sz="2800" dirty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СМЕ </a:t>
            </a:r>
          </a:p>
          <a:p>
            <a:pPr algn="ctr"/>
            <a:endParaRPr lang="bg-BG" sz="2800" dirty="0">
              <a:solidFill>
                <a:schemeClr val="tx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/>
            <a:r>
              <a:rPr lang="bg-BG" sz="2800" dirty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НИЕ</a:t>
            </a:r>
          </a:p>
          <a:p>
            <a:pPr algn="ctr"/>
            <a:r>
              <a:rPr lang="bg-BG" sz="2800" dirty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!</a:t>
            </a:r>
          </a:p>
        </p:txBody>
      </p:sp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F53077AB-9A44-5D4D-764B-65B9CFB455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000" y="3763410"/>
            <a:ext cx="1053699" cy="3048000"/>
          </a:xfrm>
          <a:prstGeom prst="rect">
            <a:avLst/>
          </a:prstGeom>
        </p:spPr>
      </p:pic>
      <p:pic>
        <p:nvPicPr>
          <p:cNvPr id="4" name="Картина 3" descr="Картина, която съдържа лице, стена, момиче, жълт&#10;&#10;Описанието е генерирано автоматично">
            <a:extLst>
              <a:ext uri="{FF2B5EF4-FFF2-40B4-BE49-F238E27FC236}">
                <a16:creationId xmlns:a16="http://schemas.microsoft.com/office/drawing/2014/main" id="{4A00AD28-93A3-7FDC-F2D9-871B903B26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5555" r="15925" b="47778"/>
          <a:stretch/>
        </p:blipFill>
        <p:spPr>
          <a:xfrm>
            <a:off x="4707750" y="609600"/>
            <a:ext cx="2286000" cy="181154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Картина 5" descr="Картина, която съдържа стена, лице, малък, млад&#10;&#10;Описанието е генерирано автоматично">
            <a:extLst>
              <a:ext uri="{FF2B5EF4-FFF2-40B4-BE49-F238E27FC236}">
                <a16:creationId xmlns:a16="http://schemas.microsoft.com/office/drawing/2014/main" id="{8D36F1B0-D10F-391C-032E-B2C48B2568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9" r="21805" b="47310"/>
          <a:stretch/>
        </p:blipFill>
        <p:spPr>
          <a:xfrm>
            <a:off x="1483500" y="533400"/>
            <a:ext cx="2040750" cy="175491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Картина 7" descr="Картина, която съдържа лице, закрито, жълт, момче&#10;&#10;Описанието е генерирано автоматично">
            <a:extLst>
              <a:ext uri="{FF2B5EF4-FFF2-40B4-BE49-F238E27FC236}">
                <a16:creationId xmlns:a16="http://schemas.microsoft.com/office/drawing/2014/main" id="{BB5B73B3-1BBB-1899-7D0C-738DD9A149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4" t="4225" r="19281" b="51261"/>
          <a:stretch/>
        </p:blipFill>
        <p:spPr>
          <a:xfrm>
            <a:off x="5850750" y="2421147"/>
            <a:ext cx="2088216" cy="184395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Картина 9" descr="Картина, която съдържа лице, стена, закрито, на райета&#10;&#10;Описанието е генерирано автоматично">
            <a:extLst>
              <a:ext uri="{FF2B5EF4-FFF2-40B4-BE49-F238E27FC236}">
                <a16:creationId xmlns:a16="http://schemas.microsoft.com/office/drawing/2014/main" id="{638296DC-6B1E-F933-04AD-0496F91E06B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7" t="9530" r="14699" b="46713"/>
          <a:stretch/>
        </p:blipFill>
        <p:spPr>
          <a:xfrm rot="21392556">
            <a:off x="5486400" y="4436854"/>
            <a:ext cx="2209800" cy="174744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Картина 11" descr="Картина, която съдържа лице, стена, момиче&#10;&#10;Описанието е генерирано автоматично">
            <a:extLst>
              <a:ext uri="{FF2B5EF4-FFF2-40B4-BE49-F238E27FC236}">
                <a16:creationId xmlns:a16="http://schemas.microsoft.com/office/drawing/2014/main" id="{01E3F382-CAA0-72C2-520C-C2062C86BB4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4" t="8381" r="13561" b="47688"/>
          <a:stretch/>
        </p:blipFill>
        <p:spPr>
          <a:xfrm>
            <a:off x="2338481" y="2427311"/>
            <a:ext cx="2375131" cy="175490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Картина 13" descr="Картина, която съдържа лице, момче, млад, стена&#10;&#10;Описанието е генерирано автоматично">
            <a:extLst>
              <a:ext uri="{FF2B5EF4-FFF2-40B4-BE49-F238E27FC236}">
                <a16:creationId xmlns:a16="http://schemas.microsoft.com/office/drawing/2014/main" id="{5967A645-042D-28C5-6509-BC769090639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2" t="2187" r="5973" b="45124"/>
          <a:stretch/>
        </p:blipFill>
        <p:spPr>
          <a:xfrm>
            <a:off x="8272020" y="533401"/>
            <a:ext cx="2040750" cy="176049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6" name="Картина 15" descr="Картина, която съдържа лице, момче, жълт, закрито&#10;&#10;Описанието е генерирано автоматично">
            <a:extLst>
              <a:ext uri="{FF2B5EF4-FFF2-40B4-BE49-F238E27FC236}">
                <a16:creationId xmlns:a16="http://schemas.microsoft.com/office/drawing/2014/main" id="{B8904408-4679-14A4-2DB4-A83B1D3B4A7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1" t="5054" r="11782" b="47311"/>
          <a:stretch/>
        </p:blipFill>
        <p:spPr>
          <a:xfrm>
            <a:off x="9292395" y="2454007"/>
            <a:ext cx="2040750" cy="172253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8" name="Картина 17" descr="Картина, която съдържа лице, жълт, стена, момиче&#10;&#10;Описанието е генерирано автоматично">
            <a:extLst>
              <a:ext uri="{FF2B5EF4-FFF2-40B4-BE49-F238E27FC236}">
                <a16:creationId xmlns:a16="http://schemas.microsoft.com/office/drawing/2014/main" id="{C2BBFCA9-7036-D135-0DF7-6D2292D1443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1" t="7353" r="11345" b="43618"/>
          <a:stretch/>
        </p:blipFill>
        <p:spPr>
          <a:xfrm>
            <a:off x="2149195" y="4431625"/>
            <a:ext cx="2068234" cy="171156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" name="Картина 19" descr="Картина, която съдържа лице, момиче, стена, закрито&#10;&#10;Описанието е генерирано автоматично">
            <a:extLst>
              <a:ext uri="{FF2B5EF4-FFF2-40B4-BE49-F238E27FC236}">
                <a16:creationId xmlns:a16="http://schemas.microsoft.com/office/drawing/2014/main" id="{AA337DC7-EAF7-78A0-79B8-F9C1B46BF20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06" b="47861"/>
          <a:stretch/>
        </p:blipFill>
        <p:spPr>
          <a:xfrm rot="281593">
            <a:off x="8912031" y="4484493"/>
            <a:ext cx="2131255" cy="167618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877491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0D51E5D3-DA6E-9B24-389F-DF61EE541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7"/>
            <a:ext cx="12192000" cy="68582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r="2187"/>
          <a:stretch/>
        </p:blipFill>
        <p:spPr>
          <a:xfrm>
            <a:off x="2971800" y="1792314"/>
            <a:ext cx="3543299" cy="27790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50800" dist="38100" dir="18900000" sx="102000" sy="102000" algn="bl" rotWithShape="0">
              <a:schemeClr val="bg2">
                <a:lumMod val="25000"/>
                <a:alpha val="59000"/>
              </a:scheme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r="1250"/>
          <a:stretch/>
        </p:blipFill>
        <p:spPr>
          <a:xfrm>
            <a:off x="6870833" y="3047372"/>
            <a:ext cx="3962400" cy="304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50800" dist="38100" dir="18900000" sx="102000" sy="102000" algn="bl" rotWithShape="0">
              <a:schemeClr val="bg2">
                <a:lumMod val="50000"/>
                <a:alpha val="59000"/>
              </a:scheme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676157"/>
            <a:ext cx="2349369" cy="2666851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7" name="Текстово поле 6">
            <a:extLst>
              <a:ext uri="{FF2B5EF4-FFF2-40B4-BE49-F238E27FC236}">
                <a16:creationId xmlns:a16="http://schemas.microsoft.com/office/drawing/2014/main" id="{4F46DC45-9C1F-3AFA-27FD-D1B2D9E75921}"/>
              </a:ext>
            </a:extLst>
          </p:cNvPr>
          <p:cNvSpPr txBox="1"/>
          <p:nvPr/>
        </p:nvSpPr>
        <p:spPr>
          <a:xfrm>
            <a:off x="1790700" y="457506"/>
            <a:ext cx="8610600" cy="112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bg-BG" sz="3600" b="1" i="0" u="none" strike="noStrike" kern="1200" cap="none" spc="0" normalizeH="0" baseline="0" noProof="0" dirty="0">
                <a:ln>
                  <a:solidFill>
                    <a:srgbClr val="92D05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Това сме ние – малките мечета.</a:t>
            </a:r>
            <a:br>
              <a:rPr kumimoji="0" lang="bg-BG" sz="3600" b="1" i="0" u="none" strike="noStrike" kern="1200" cap="none" spc="0" normalizeH="0" baseline="0" noProof="0" dirty="0">
                <a:ln>
                  <a:solidFill>
                    <a:srgbClr val="92D05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bg-BG" sz="31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rgbClr val="BC364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Децата от ДГ „</a:t>
            </a:r>
            <a:r>
              <a:rPr lang="bg-BG" sz="3100" b="1" dirty="0">
                <a:ln>
                  <a:solidFill>
                    <a:schemeClr val="tx1"/>
                  </a:solidFill>
                </a:ln>
                <a:solidFill>
                  <a:srgbClr val="BC364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Славейче</a:t>
            </a:r>
            <a:r>
              <a:rPr kumimoji="0" lang="bg-BG" sz="31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rgbClr val="BC364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“, град Кюстендил</a:t>
            </a:r>
            <a:endParaRPr lang="bg-BG" dirty="0">
              <a:ln>
                <a:solidFill>
                  <a:schemeClr val="tx1"/>
                </a:solidFill>
              </a:ln>
              <a:solidFill>
                <a:srgbClr val="BC36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20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Тема н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н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н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1434</TotalTime>
  <Words>1687</Words>
  <Application>Microsoft Office PowerPoint</Application>
  <PresentationFormat>Widescreen</PresentationFormat>
  <Paragraphs>220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6" baseType="lpstr">
      <vt:lpstr>Constantia</vt:lpstr>
      <vt:lpstr>Open Sans Condensed Light</vt:lpstr>
      <vt:lpstr>Calibri Light</vt:lpstr>
      <vt:lpstr>Airfool</vt:lpstr>
      <vt:lpstr>Ametist </vt:lpstr>
      <vt:lpstr>Old Comedy</vt:lpstr>
      <vt:lpstr>Segoe UI Historic</vt:lpstr>
      <vt:lpstr>Isadora Cyr </vt:lpstr>
      <vt:lpstr>Open Sans Condensed</vt:lpstr>
      <vt:lpstr>a_Presentum</vt:lpstr>
      <vt:lpstr>Dark Euphorigenic</vt:lpstr>
      <vt:lpstr>Wingdings</vt:lpstr>
      <vt:lpstr>Arial</vt:lpstr>
      <vt:lpstr>Lazydog</vt:lpstr>
      <vt:lpstr>Open Sans Extrabold</vt:lpstr>
      <vt:lpstr>Calibri</vt:lpstr>
      <vt:lpstr>Times New Roman</vt:lpstr>
      <vt:lpstr>Office Theme</vt:lpstr>
      <vt:lpstr>PowerPoint Presentation</vt:lpstr>
      <vt:lpstr>              ПОРТФОЛИО                       на    Първа  възрастова група</vt:lpstr>
      <vt:lpstr>Екипа на групата: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Дневен режим – организация на деня</vt:lpstr>
      <vt:lpstr>        С Е Д М И Ч Н А   П Р О Г Р А М А</vt:lpstr>
      <vt:lpstr>            Добре дошли при нас !</vt:lpstr>
      <vt:lpstr>Добре  дошли при нас !</vt:lpstr>
      <vt:lpstr>                   Първа  есен  в детската  градина </vt:lpstr>
      <vt:lpstr>                           Весели  игри  и  занимания</vt:lpstr>
      <vt:lpstr>             Планирани  инициативи с родителите                               за 2022/2023 година:</vt:lpstr>
      <vt:lpstr>     Планирани  инициативи с родителите за 2022/23 година</vt:lpstr>
      <vt:lpstr>     Планирани  инициативи с родителите за 2022/23 година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Игри  и  занимания  в  детската  градина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Вили Димитрова</dc:creator>
  <cp:lastModifiedBy>word2</cp:lastModifiedBy>
  <cp:revision>12</cp:revision>
  <dcterms:created xsi:type="dcterms:W3CDTF">2006-08-16T00:00:00Z</dcterms:created>
  <dcterms:modified xsi:type="dcterms:W3CDTF">2023-05-16T07:36:14Z</dcterms:modified>
</cp:coreProperties>
</file>